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handoutMasterIdLst>
    <p:handoutMasterId r:id="rId17"/>
  </p:handoutMasterIdLst>
  <p:sldIdLst>
    <p:sldId id="257" r:id="rId2"/>
    <p:sldId id="298" r:id="rId3"/>
    <p:sldId id="289" r:id="rId4"/>
    <p:sldId id="265" r:id="rId5"/>
    <p:sldId id="299" r:id="rId6"/>
    <p:sldId id="267" r:id="rId7"/>
    <p:sldId id="288" r:id="rId8"/>
    <p:sldId id="282" r:id="rId9"/>
    <p:sldId id="283" r:id="rId10"/>
    <p:sldId id="295" r:id="rId11"/>
    <p:sldId id="273" r:id="rId12"/>
    <p:sldId id="291" r:id="rId13"/>
    <p:sldId id="296" r:id="rId14"/>
    <p:sldId id="272" r:id="rId1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parrott" initials="jp" lastIdx="1" clrIdx="0">
    <p:extLst>
      <p:ext uri="{19B8F6BF-5375-455C-9EA6-DF929625EA0E}">
        <p15:presenceInfo xmlns:p15="http://schemas.microsoft.com/office/powerpoint/2012/main" userId="39f4bc21b1b17a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varScale="1">
        <p:scale>
          <a:sx n="62" d="100"/>
          <a:sy n="62" d="100"/>
        </p:scale>
        <p:origin x="13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06778-380C-40A5-85B4-5C166FC17A4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A6BEF8-AA2F-46DD-9DF3-561AA34B368A}">
      <dgm:prSet/>
      <dgm:spPr/>
      <dgm:t>
        <a:bodyPr/>
        <a:lstStyle/>
        <a:p>
          <a:r>
            <a:rPr lang="en-US" dirty="0"/>
            <a:t>No alternative to massive Federal economic support:</a:t>
          </a:r>
        </a:p>
      </dgm:t>
    </dgm:pt>
    <dgm:pt modelId="{C0F24EF7-15FD-4323-A8D6-E572487E272A}" type="parTrans" cxnId="{959D31AD-3133-4600-AABD-D3EB0D80EA1B}">
      <dgm:prSet/>
      <dgm:spPr/>
      <dgm:t>
        <a:bodyPr/>
        <a:lstStyle/>
        <a:p>
          <a:endParaRPr lang="en-US"/>
        </a:p>
      </dgm:t>
    </dgm:pt>
    <dgm:pt modelId="{B5FEC133-5F1A-4563-9B7A-824DD0D6F6C0}" type="sibTrans" cxnId="{959D31AD-3133-4600-AABD-D3EB0D80EA1B}">
      <dgm:prSet/>
      <dgm:spPr/>
      <dgm:t>
        <a:bodyPr/>
        <a:lstStyle/>
        <a:p>
          <a:endParaRPr lang="en-US"/>
        </a:p>
      </dgm:t>
    </dgm:pt>
    <dgm:pt modelId="{2E26F7CB-F1B7-440C-9C18-367A865E402D}">
      <dgm:prSet/>
      <dgm:spPr/>
      <dgm:t>
        <a:bodyPr/>
        <a:lstStyle/>
        <a:p>
          <a:r>
            <a:rPr lang="en-US" dirty="0"/>
            <a:t>For workers and families</a:t>
          </a:r>
        </a:p>
      </dgm:t>
    </dgm:pt>
    <dgm:pt modelId="{7A1C33A6-6F62-46BB-88EF-284D11CB4BA0}" type="parTrans" cxnId="{826CB289-21E3-45CE-B306-870168DDCC73}">
      <dgm:prSet/>
      <dgm:spPr/>
      <dgm:t>
        <a:bodyPr/>
        <a:lstStyle/>
        <a:p>
          <a:endParaRPr lang="en-US"/>
        </a:p>
      </dgm:t>
    </dgm:pt>
    <dgm:pt modelId="{E2F79C4B-C92F-46D8-8B7E-54FDC12500B9}" type="sibTrans" cxnId="{826CB289-21E3-45CE-B306-870168DDCC73}">
      <dgm:prSet/>
      <dgm:spPr/>
      <dgm:t>
        <a:bodyPr/>
        <a:lstStyle/>
        <a:p>
          <a:endParaRPr lang="en-US"/>
        </a:p>
      </dgm:t>
    </dgm:pt>
    <dgm:pt modelId="{CBDE8B27-D19B-4533-BB9F-ABF2C2E0742F}">
      <dgm:prSet/>
      <dgm:spPr/>
      <dgm:t>
        <a:bodyPr/>
        <a:lstStyle/>
        <a:p>
          <a:r>
            <a:rPr lang="en-US" dirty="0"/>
            <a:t>To keep small businesses alive</a:t>
          </a:r>
        </a:p>
      </dgm:t>
    </dgm:pt>
    <dgm:pt modelId="{5882037C-B220-4B3F-BA3C-B95FCF5F7F10}" type="parTrans" cxnId="{97DBA3FC-5979-4470-9CDE-900DF3BB4BAC}">
      <dgm:prSet/>
      <dgm:spPr/>
      <dgm:t>
        <a:bodyPr/>
        <a:lstStyle/>
        <a:p>
          <a:endParaRPr lang="en-US"/>
        </a:p>
      </dgm:t>
    </dgm:pt>
    <dgm:pt modelId="{4E8DC3D1-C5FB-4B1E-86EB-B53643BA542F}" type="sibTrans" cxnId="{97DBA3FC-5979-4470-9CDE-900DF3BB4BAC}">
      <dgm:prSet/>
      <dgm:spPr/>
      <dgm:t>
        <a:bodyPr/>
        <a:lstStyle/>
        <a:p>
          <a:endParaRPr lang="en-US"/>
        </a:p>
      </dgm:t>
    </dgm:pt>
    <dgm:pt modelId="{3D4168CC-43C4-4099-BC83-CD2988FD1920}">
      <dgm:prSet/>
      <dgm:spPr/>
      <dgm:t>
        <a:bodyPr/>
        <a:lstStyle/>
        <a:p>
          <a:r>
            <a:rPr lang="en-US" dirty="0"/>
            <a:t>Need state policy changes to improve social &amp; worker safety net. </a:t>
          </a:r>
        </a:p>
      </dgm:t>
    </dgm:pt>
    <dgm:pt modelId="{B4D08A31-E066-4365-BB46-090A35F580F1}" type="parTrans" cxnId="{EA78D026-27F0-4996-AE9E-833A88B121EA}">
      <dgm:prSet/>
      <dgm:spPr/>
      <dgm:t>
        <a:bodyPr/>
        <a:lstStyle/>
        <a:p>
          <a:endParaRPr lang="en-US"/>
        </a:p>
      </dgm:t>
    </dgm:pt>
    <dgm:pt modelId="{C0D45C6B-0B9E-4286-92F9-E1BE3DDB8053}" type="sibTrans" cxnId="{EA78D026-27F0-4996-AE9E-833A88B121EA}">
      <dgm:prSet/>
      <dgm:spPr/>
      <dgm:t>
        <a:bodyPr/>
        <a:lstStyle/>
        <a:p>
          <a:endParaRPr lang="en-US"/>
        </a:p>
      </dgm:t>
    </dgm:pt>
    <dgm:pt modelId="{553EB47A-7430-48EB-9717-12577D042FF0}">
      <dgm:prSet/>
      <dgm:spPr/>
      <dgm:t>
        <a:bodyPr/>
        <a:lstStyle/>
        <a:p>
          <a:r>
            <a:rPr lang="en-US" dirty="0"/>
            <a:t>To maintain public services and re-build our health care system</a:t>
          </a:r>
        </a:p>
      </dgm:t>
    </dgm:pt>
    <dgm:pt modelId="{34FCE9D3-E170-4A48-9AC9-291E5D71D2EE}" type="parTrans" cxnId="{0FAAFD53-8A9C-48B1-AD67-4828724FD313}">
      <dgm:prSet/>
      <dgm:spPr/>
      <dgm:t>
        <a:bodyPr/>
        <a:lstStyle/>
        <a:p>
          <a:endParaRPr lang="en-US"/>
        </a:p>
      </dgm:t>
    </dgm:pt>
    <dgm:pt modelId="{B76E072D-FBBA-46F1-B40E-306ABD95B346}" type="sibTrans" cxnId="{0FAAFD53-8A9C-48B1-AD67-4828724FD313}">
      <dgm:prSet/>
      <dgm:spPr/>
      <dgm:t>
        <a:bodyPr/>
        <a:lstStyle/>
        <a:p>
          <a:endParaRPr lang="en-US"/>
        </a:p>
      </dgm:t>
    </dgm:pt>
    <dgm:pt modelId="{9602A625-F2F6-4A7C-8E38-94104056D340}">
      <dgm:prSet/>
      <dgm:spPr/>
      <dgm:t>
        <a:bodyPr/>
        <a:lstStyle/>
        <a:p>
          <a:endParaRPr lang="en-US" dirty="0"/>
        </a:p>
      </dgm:t>
    </dgm:pt>
    <dgm:pt modelId="{8045864F-5FCD-436D-A258-271B50657E85}" type="sibTrans" cxnId="{A42F1EBB-4B41-4AD8-91F7-73433A2BBD18}">
      <dgm:prSet/>
      <dgm:spPr/>
      <dgm:t>
        <a:bodyPr/>
        <a:lstStyle/>
        <a:p>
          <a:endParaRPr lang="en-US"/>
        </a:p>
      </dgm:t>
    </dgm:pt>
    <dgm:pt modelId="{E81EDEB0-1C97-4BEA-869B-C50E978BBC5D}" type="parTrans" cxnId="{A42F1EBB-4B41-4AD8-91F7-73433A2BBD18}">
      <dgm:prSet/>
      <dgm:spPr/>
      <dgm:t>
        <a:bodyPr/>
        <a:lstStyle/>
        <a:p>
          <a:endParaRPr lang="en-US"/>
        </a:p>
      </dgm:t>
    </dgm:pt>
    <dgm:pt modelId="{4F76B5D7-2B8E-4271-A43A-9F6EDFA9696B}">
      <dgm:prSet/>
      <dgm:spPr/>
      <dgm:t>
        <a:bodyPr/>
        <a:lstStyle/>
        <a:p>
          <a:r>
            <a:rPr lang="en-US" dirty="0"/>
            <a:t>Ultimately, need Federal investments in mass transit, infrastructure and the caring economy.</a:t>
          </a:r>
        </a:p>
      </dgm:t>
    </dgm:pt>
    <dgm:pt modelId="{9530DCEB-1CB1-430D-A720-CDDF6D41F3FB}" type="parTrans" cxnId="{70C14A70-59CB-4DA2-B7D0-1E7032BD887E}">
      <dgm:prSet/>
      <dgm:spPr/>
      <dgm:t>
        <a:bodyPr/>
        <a:lstStyle/>
        <a:p>
          <a:endParaRPr lang="en-US"/>
        </a:p>
      </dgm:t>
    </dgm:pt>
    <dgm:pt modelId="{C4BD3865-1A98-403B-87B7-602F49E131DE}" type="sibTrans" cxnId="{70C14A70-59CB-4DA2-B7D0-1E7032BD887E}">
      <dgm:prSet/>
      <dgm:spPr/>
      <dgm:t>
        <a:bodyPr/>
        <a:lstStyle/>
        <a:p>
          <a:endParaRPr lang="en-US"/>
        </a:p>
      </dgm:t>
    </dgm:pt>
    <dgm:pt modelId="{47620DCA-6714-45C1-8DA7-9A02912EBBE7}">
      <dgm:prSet/>
      <dgm:spPr/>
      <dgm:t>
        <a:bodyPr/>
        <a:lstStyle/>
        <a:p>
          <a:r>
            <a:rPr lang="en-US" dirty="0"/>
            <a:t>Also need policies to ensure broadly shared prosperity, including expanded health care, and fair taxation.</a:t>
          </a:r>
        </a:p>
      </dgm:t>
    </dgm:pt>
    <dgm:pt modelId="{9D369C97-8A3B-464D-9A15-5436D53232B2}" type="parTrans" cxnId="{D94F5950-CFAA-469B-8408-68E13D95D44F}">
      <dgm:prSet/>
      <dgm:spPr/>
      <dgm:t>
        <a:bodyPr/>
        <a:lstStyle/>
        <a:p>
          <a:endParaRPr lang="en-US"/>
        </a:p>
      </dgm:t>
    </dgm:pt>
    <dgm:pt modelId="{A54B2ED5-30DD-4E73-B812-2F8B7F9E7BAE}" type="sibTrans" cxnId="{D94F5950-CFAA-469B-8408-68E13D95D44F}">
      <dgm:prSet/>
      <dgm:spPr/>
      <dgm:t>
        <a:bodyPr/>
        <a:lstStyle/>
        <a:p>
          <a:endParaRPr lang="en-US"/>
        </a:p>
      </dgm:t>
    </dgm:pt>
    <dgm:pt modelId="{9C3704B9-CAFF-4D00-B3E9-1B1F60AAD42A}" type="pres">
      <dgm:prSet presAssocID="{F2806778-380C-40A5-85B4-5C166FC17A47}" presName="linear" presStyleCnt="0">
        <dgm:presLayoutVars>
          <dgm:animLvl val="lvl"/>
          <dgm:resizeHandles val="exact"/>
        </dgm:presLayoutVars>
      </dgm:prSet>
      <dgm:spPr/>
    </dgm:pt>
    <dgm:pt modelId="{AAEC3D85-6CB5-40B5-986D-9CAECB1EEA5E}" type="pres">
      <dgm:prSet presAssocID="{9602A625-F2F6-4A7C-8E38-94104056D340}" presName="parentText" presStyleLbl="node1" presStyleIdx="0" presStyleCnt="1" custFlipVert="1" custFlipHor="1" custScaleX="936" custScaleY="7632" custLinFactNeighborY="-356">
        <dgm:presLayoutVars>
          <dgm:chMax val="0"/>
          <dgm:bulletEnabled val="1"/>
        </dgm:presLayoutVars>
      </dgm:prSet>
      <dgm:spPr/>
    </dgm:pt>
    <dgm:pt modelId="{868DDE6C-47CC-4048-8370-D7CBA6CCE38D}" type="pres">
      <dgm:prSet presAssocID="{9602A625-F2F6-4A7C-8E38-94104056D340}" presName="childText" presStyleLbl="revTx" presStyleIdx="0" presStyleCnt="1" custScaleY="103115">
        <dgm:presLayoutVars>
          <dgm:bulletEnabled val="1"/>
        </dgm:presLayoutVars>
      </dgm:prSet>
      <dgm:spPr/>
    </dgm:pt>
  </dgm:ptLst>
  <dgm:cxnLst>
    <dgm:cxn modelId="{5BDB7C1A-38D7-4C0F-8769-565EB06F9B47}" type="presOf" srcId="{CBDE8B27-D19B-4533-BB9F-ABF2C2E0742F}" destId="{868DDE6C-47CC-4048-8370-D7CBA6CCE38D}" srcOrd="0" destOrd="2" presId="urn:microsoft.com/office/officeart/2005/8/layout/vList2"/>
    <dgm:cxn modelId="{A4667021-92B7-49CC-A526-328407AB4E24}" type="presOf" srcId="{4F76B5D7-2B8E-4271-A43A-9F6EDFA9696B}" destId="{868DDE6C-47CC-4048-8370-D7CBA6CCE38D}" srcOrd="0" destOrd="5" presId="urn:microsoft.com/office/officeart/2005/8/layout/vList2"/>
    <dgm:cxn modelId="{EA78D026-27F0-4996-AE9E-833A88B121EA}" srcId="{9602A625-F2F6-4A7C-8E38-94104056D340}" destId="{3D4168CC-43C4-4099-BC83-CD2988FD1920}" srcOrd="1" destOrd="0" parTransId="{B4D08A31-E066-4365-BB46-090A35F580F1}" sibTransId="{C0D45C6B-0B9E-4286-92F9-E1BE3DDB8053}"/>
    <dgm:cxn modelId="{C919B264-99C7-4A4E-B52A-AB286FCA66B5}" type="presOf" srcId="{2E26F7CB-F1B7-440C-9C18-367A865E402D}" destId="{868DDE6C-47CC-4048-8370-D7CBA6CCE38D}" srcOrd="0" destOrd="1" presId="urn:microsoft.com/office/officeart/2005/8/layout/vList2"/>
    <dgm:cxn modelId="{70C14A70-59CB-4DA2-B7D0-1E7032BD887E}" srcId="{9602A625-F2F6-4A7C-8E38-94104056D340}" destId="{4F76B5D7-2B8E-4271-A43A-9F6EDFA9696B}" srcOrd="2" destOrd="0" parTransId="{9530DCEB-1CB1-430D-A720-CDDF6D41F3FB}" sibTransId="{C4BD3865-1A98-403B-87B7-602F49E131DE}"/>
    <dgm:cxn modelId="{D94F5950-CFAA-469B-8408-68E13D95D44F}" srcId="{9602A625-F2F6-4A7C-8E38-94104056D340}" destId="{47620DCA-6714-45C1-8DA7-9A02912EBBE7}" srcOrd="3" destOrd="0" parTransId="{9D369C97-8A3B-464D-9A15-5436D53232B2}" sibTransId="{A54B2ED5-30DD-4E73-B812-2F8B7F9E7BAE}"/>
    <dgm:cxn modelId="{0FAAFD53-8A9C-48B1-AD67-4828724FD313}" srcId="{3CA6BEF8-AA2F-46DD-9DF3-561AA34B368A}" destId="{553EB47A-7430-48EB-9717-12577D042FF0}" srcOrd="2" destOrd="0" parTransId="{34FCE9D3-E170-4A48-9AC9-291E5D71D2EE}" sibTransId="{B76E072D-FBBA-46F1-B40E-306ABD95B346}"/>
    <dgm:cxn modelId="{826CB289-21E3-45CE-B306-870168DDCC73}" srcId="{3CA6BEF8-AA2F-46DD-9DF3-561AA34B368A}" destId="{2E26F7CB-F1B7-440C-9C18-367A865E402D}" srcOrd="0" destOrd="0" parTransId="{7A1C33A6-6F62-46BB-88EF-284D11CB4BA0}" sibTransId="{E2F79C4B-C92F-46D8-8B7E-54FDC12500B9}"/>
    <dgm:cxn modelId="{255E6D98-FA9E-44C1-B584-49DE43B7DC7E}" type="presOf" srcId="{F2806778-380C-40A5-85B4-5C166FC17A47}" destId="{9C3704B9-CAFF-4D00-B3E9-1B1F60AAD42A}" srcOrd="0" destOrd="0" presId="urn:microsoft.com/office/officeart/2005/8/layout/vList2"/>
    <dgm:cxn modelId="{1F598DA6-0E0C-42AB-87CF-9A5BF3B98D7C}" type="presOf" srcId="{553EB47A-7430-48EB-9717-12577D042FF0}" destId="{868DDE6C-47CC-4048-8370-D7CBA6CCE38D}" srcOrd="0" destOrd="3" presId="urn:microsoft.com/office/officeart/2005/8/layout/vList2"/>
    <dgm:cxn modelId="{959D31AD-3133-4600-AABD-D3EB0D80EA1B}" srcId="{9602A625-F2F6-4A7C-8E38-94104056D340}" destId="{3CA6BEF8-AA2F-46DD-9DF3-561AA34B368A}" srcOrd="0" destOrd="0" parTransId="{C0F24EF7-15FD-4323-A8D6-E572487E272A}" sibTransId="{B5FEC133-5F1A-4563-9B7A-824DD0D6F6C0}"/>
    <dgm:cxn modelId="{A42F1EBB-4B41-4AD8-91F7-73433A2BBD18}" srcId="{F2806778-380C-40A5-85B4-5C166FC17A47}" destId="{9602A625-F2F6-4A7C-8E38-94104056D340}" srcOrd="0" destOrd="0" parTransId="{E81EDEB0-1C97-4BEA-869B-C50E978BBC5D}" sibTransId="{8045864F-5FCD-436D-A258-271B50657E85}"/>
    <dgm:cxn modelId="{6A4EF8C9-0067-43B2-B4A3-7B26EF672B71}" type="presOf" srcId="{3CA6BEF8-AA2F-46DD-9DF3-561AA34B368A}" destId="{868DDE6C-47CC-4048-8370-D7CBA6CCE38D}" srcOrd="0" destOrd="0" presId="urn:microsoft.com/office/officeart/2005/8/layout/vList2"/>
    <dgm:cxn modelId="{E13320D7-97F0-43F8-B97E-3F03CC6B79FE}" type="presOf" srcId="{9602A625-F2F6-4A7C-8E38-94104056D340}" destId="{AAEC3D85-6CB5-40B5-986D-9CAECB1EEA5E}" srcOrd="0" destOrd="0" presId="urn:microsoft.com/office/officeart/2005/8/layout/vList2"/>
    <dgm:cxn modelId="{7BE875E1-109D-48A1-AD86-4026EBF35B6C}" type="presOf" srcId="{3D4168CC-43C4-4099-BC83-CD2988FD1920}" destId="{868DDE6C-47CC-4048-8370-D7CBA6CCE38D}" srcOrd="0" destOrd="4" presId="urn:microsoft.com/office/officeart/2005/8/layout/vList2"/>
    <dgm:cxn modelId="{97DBA3FC-5979-4470-9CDE-900DF3BB4BAC}" srcId="{3CA6BEF8-AA2F-46DD-9DF3-561AA34B368A}" destId="{CBDE8B27-D19B-4533-BB9F-ABF2C2E0742F}" srcOrd="1" destOrd="0" parTransId="{5882037C-B220-4B3F-BA3C-B95FCF5F7F10}" sibTransId="{4E8DC3D1-C5FB-4B1E-86EB-B53643BA542F}"/>
    <dgm:cxn modelId="{EA181EFD-6069-460E-982B-6961417928DB}" type="presOf" srcId="{47620DCA-6714-45C1-8DA7-9A02912EBBE7}" destId="{868DDE6C-47CC-4048-8370-D7CBA6CCE38D}" srcOrd="0" destOrd="6" presId="urn:microsoft.com/office/officeart/2005/8/layout/vList2"/>
    <dgm:cxn modelId="{9A348235-B320-4A97-B29A-A66CA6DAB7AF}" type="presParOf" srcId="{9C3704B9-CAFF-4D00-B3E9-1B1F60AAD42A}" destId="{AAEC3D85-6CB5-40B5-986D-9CAECB1EEA5E}" srcOrd="0" destOrd="0" presId="urn:microsoft.com/office/officeart/2005/8/layout/vList2"/>
    <dgm:cxn modelId="{17BC5BCF-0557-4FB2-8311-FA9325403CE6}" type="presParOf" srcId="{9C3704B9-CAFF-4D00-B3E9-1B1F60AAD42A}" destId="{868DDE6C-47CC-4048-8370-D7CBA6CCE38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C3D85-6CB5-40B5-986D-9CAECB1EEA5E}">
      <dsp:nvSpPr>
        <dsp:cNvPr id="0" name=""/>
        <dsp:cNvSpPr/>
      </dsp:nvSpPr>
      <dsp:spPr>
        <a:xfrm flipH="1" flipV="1">
          <a:off x="2467868" y="154277"/>
          <a:ext cx="46635" cy="4000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endParaRPr lang="en-US" sz="2800" kern="1200" dirty="0"/>
        </a:p>
      </dsp:txBody>
      <dsp:txXfrm rot="10800000">
        <a:off x="2469821" y="156230"/>
        <a:ext cx="42729" cy="36097"/>
      </dsp:txXfrm>
    </dsp:sp>
    <dsp:sp modelId="{868DDE6C-47CC-4048-8370-D7CBA6CCE38D}">
      <dsp:nvSpPr>
        <dsp:cNvPr id="0" name=""/>
        <dsp:cNvSpPr/>
      </dsp:nvSpPr>
      <dsp:spPr>
        <a:xfrm>
          <a:off x="0" y="211613"/>
          <a:ext cx="4982373" cy="5020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No alternative to massive Federal economic support:</a:t>
          </a:r>
        </a:p>
        <a:p>
          <a:pPr marL="457200" lvl="2" indent="-228600" algn="l" defTabSz="977900">
            <a:lnSpc>
              <a:spcPct val="90000"/>
            </a:lnSpc>
            <a:spcBef>
              <a:spcPct val="0"/>
            </a:spcBef>
            <a:spcAft>
              <a:spcPct val="20000"/>
            </a:spcAft>
            <a:buChar char="•"/>
          </a:pPr>
          <a:r>
            <a:rPr lang="en-US" sz="2200" kern="1200" dirty="0"/>
            <a:t>For workers and families</a:t>
          </a:r>
        </a:p>
        <a:p>
          <a:pPr marL="457200" lvl="2" indent="-228600" algn="l" defTabSz="977900">
            <a:lnSpc>
              <a:spcPct val="90000"/>
            </a:lnSpc>
            <a:spcBef>
              <a:spcPct val="0"/>
            </a:spcBef>
            <a:spcAft>
              <a:spcPct val="20000"/>
            </a:spcAft>
            <a:buChar char="•"/>
          </a:pPr>
          <a:r>
            <a:rPr lang="en-US" sz="2200" kern="1200" dirty="0"/>
            <a:t>To keep small businesses alive</a:t>
          </a:r>
        </a:p>
        <a:p>
          <a:pPr marL="457200" lvl="2" indent="-228600" algn="l" defTabSz="977900">
            <a:lnSpc>
              <a:spcPct val="90000"/>
            </a:lnSpc>
            <a:spcBef>
              <a:spcPct val="0"/>
            </a:spcBef>
            <a:spcAft>
              <a:spcPct val="20000"/>
            </a:spcAft>
            <a:buChar char="•"/>
          </a:pPr>
          <a:r>
            <a:rPr lang="en-US" sz="2200" kern="1200" dirty="0"/>
            <a:t>To maintain public services and re-build our health care system</a:t>
          </a:r>
        </a:p>
        <a:p>
          <a:pPr marL="228600" lvl="1" indent="-228600" algn="l" defTabSz="977900">
            <a:lnSpc>
              <a:spcPct val="90000"/>
            </a:lnSpc>
            <a:spcBef>
              <a:spcPct val="0"/>
            </a:spcBef>
            <a:spcAft>
              <a:spcPct val="20000"/>
            </a:spcAft>
            <a:buChar char="•"/>
          </a:pPr>
          <a:r>
            <a:rPr lang="en-US" sz="2200" kern="1200" dirty="0"/>
            <a:t>Need state policy changes to improve social &amp; worker safety net. </a:t>
          </a:r>
        </a:p>
        <a:p>
          <a:pPr marL="228600" lvl="1" indent="-228600" algn="l" defTabSz="977900">
            <a:lnSpc>
              <a:spcPct val="90000"/>
            </a:lnSpc>
            <a:spcBef>
              <a:spcPct val="0"/>
            </a:spcBef>
            <a:spcAft>
              <a:spcPct val="20000"/>
            </a:spcAft>
            <a:buChar char="•"/>
          </a:pPr>
          <a:r>
            <a:rPr lang="en-US" sz="2200" kern="1200" dirty="0"/>
            <a:t>Ultimately, need Federal investments in mass transit, infrastructure and the caring economy.</a:t>
          </a:r>
        </a:p>
        <a:p>
          <a:pPr marL="228600" lvl="1" indent="-228600" algn="l" defTabSz="977900">
            <a:lnSpc>
              <a:spcPct val="90000"/>
            </a:lnSpc>
            <a:spcBef>
              <a:spcPct val="0"/>
            </a:spcBef>
            <a:spcAft>
              <a:spcPct val="20000"/>
            </a:spcAft>
            <a:buChar char="•"/>
          </a:pPr>
          <a:r>
            <a:rPr lang="en-US" sz="2200" kern="1200" dirty="0"/>
            <a:t>Also need policies to ensure broadly shared prosperity, including expanded health care, and fair taxation.</a:t>
          </a:r>
        </a:p>
      </dsp:txBody>
      <dsp:txXfrm>
        <a:off x="0" y="211613"/>
        <a:ext cx="4982373" cy="50202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10/29/2020</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10/29/2020</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6EFE9D-3260-4192-996F-D9F665FB8C95}" type="slidenum">
              <a:rPr lang="en-US" smtClean="0"/>
              <a:t>8</a:t>
            </a:fld>
            <a:endParaRPr lang="en-US"/>
          </a:p>
        </p:txBody>
      </p:sp>
    </p:spTree>
    <p:extLst>
      <p:ext uri="{BB962C8B-B14F-4D97-AF65-F5344CB8AC3E}">
        <p14:creationId xmlns:p14="http://schemas.microsoft.com/office/powerpoint/2010/main" val="2691658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1A751-636A-4F9E-BA1B-4A759369F40C}" type="datetime1">
              <a:rPr lang="en-US" smtClean="0"/>
              <a:t>10/29/2020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8A51C-286B-4051-A744-72ABACED0615}" type="datetime1">
              <a:rPr lang="en-US" smtClean="0"/>
              <a:t>10/29/2020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D1D72-B9D6-4464-9EE2-F85A0152E82D}" type="datetime1">
              <a:rPr lang="en-US" smtClean="0"/>
              <a:t>10/29/2020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ED8E3F-187B-4E66-A9FF-C39CE8DF6CD3}" type="datetime1">
              <a:rPr lang="en-US" smtClean="0"/>
              <a:t>10/29/2020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1955-7EE3-4070-97E0-9361FEE11D44}" type="datetime1">
              <a:rPr lang="en-US" smtClean="0"/>
              <a:t>10/29/2020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07B41-6881-4EB4-8E5D-9D0774301090}" type="datetime1">
              <a:rPr lang="en-US" smtClean="0"/>
              <a:t>10/29/2020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B9C81-E0C4-4D8C-9A32-ACF077D76360}" type="datetime1">
              <a:rPr lang="en-US" smtClean="0"/>
              <a:t>10/29/2020</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E13F6F-2388-458A-997F-695C63EEF979}" type="datetime1">
              <a:rPr lang="en-US" smtClean="0"/>
              <a:t>10/29/2020</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21741-CC98-4C03-9FF6-AF9436E44103}" type="datetime1">
              <a:rPr lang="en-US" smtClean="0"/>
              <a:t>10/29/2020</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BE4B8-2487-4B20-AB89-A00A959BA511}" type="datetime1">
              <a:rPr lang="en-US" smtClean="0"/>
              <a:t>10/29/2020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DDE98-D6C9-4B35-83AB-F70A24F9BD50}" type="datetime1">
              <a:rPr lang="en-US" smtClean="0"/>
              <a:t>10/29/2020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D541-E3E2-477A-9ECD-D9E396CBFC5F}" type="datetime1">
              <a:rPr lang="en-US" smtClean="0"/>
              <a:t>10/29/2020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rgbClr val="5B49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3B93832-6514-44F4-849B-5EE2C8A2337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928939"/>
            <a:ext cx="294894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849" y="431657"/>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4656105" y="431656"/>
            <a:ext cx="3903849" cy="6197744"/>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r>
              <a:rPr lang="en-US" sz="2400" b="1" dirty="0">
                <a:latin typeface="Cambria" panose="02040503050406030204" pitchFamily="18" charset="0"/>
              </a:rPr>
              <a:t>The New York City Labor Market Implications of Covid-19</a:t>
            </a:r>
            <a:br>
              <a:rPr lang="en-US" sz="2700" b="1" dirty="0">
                <a:latin typeface="Cambria" panose="02040503050406030204" pitchFamily="18" charset="0"/>
              </a:rPr>
            </a:br>
            <a:br>
              <a:rPr lang="en-US" sz="2700" b="1" dirty="0">
                <a:latin typeface="Cambria" panose="02040503050406030204" pitchFamily="18" charset="0"/>
              </a:rPr>
            </a:br>
            <a:r>
              <a:rPr lang="en-US" sz="2200" dirty="0">
                <a:latin typeface="Cambria" panose="02040503050406030204" pitchFamily="18" charset="0"/>
              </a:rPr>
              <a:t> James A. Parrott</a:t>
            </a:r>
            <a:br>
              <a:rPr lang="en-US" sz="2200" dirty="0">
                <a:latin typeface="Cambria" panose="02040503050406030204" pitchFamily="18" charset="0"/>
              </a:rPr>
            </a:br>
            <a:r>
              <a:rPr lang="en-US" sz="2200" dirty="0">
                <a:latin typeface="Cambria" panose="02040503050406030204" pitchFamily="18" charset="0"/>
              </a:rPr>
              <a:t> Center for New York City Affairs at The New School</a:t>
            </a:r>
            <a:br>
              <a:rPr lang="en-US" sz="22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2200" dirty="0">
                <a:latin typeface="Cambria" panose="02040503050406030204" pitchFamily="18" charset="0"/>
              </a:rPr>
            </a:br>
            <a:r>
              <a:rPr lang="en-US" sz="2000" dirty="0">
                <a:latin typeface="Cambria" panose="02040503050406030204" pitchFamily="18" charset="0"/>
              </a:rPr>
              <a:t>New York City Employment and Training Coalition</a:t>
            </a:r>
            <a:br>
              <a:rPr lang="en-US" sz="2000" dirty="0">
                <a:latin typeface="Cambria" panose="02040503050406030204" pitchFamily="18" charset="0"/>
              </a:rPr>
            </a:br>
            <a:r>
              <a:rPr lang="en-US" sz="2000" dirty="0">
                <a:latin typeface="Cambria" panose="02040503050406030204" pitchFamily="18" charset="0"/>
              </a:rPr>
              <a:t>Workforce Business Council</a:t>
            </a:r>
            <a:br>
              <a:rPr lang="en-US" sz="2000" dirty="0">
                <a:latin typeface="Cambria" panose="02040503050406030204" pitchFamily="18" charset="0"/>
              </a:rPr>
            </a:br>
            <a:r>
              <a:rPr lang="en-US" sz="2000" dirty="0">
                <a:latin typeface="Cambria" panose="02040503050406030204" pitchFamily="18" charset="0"/>
              </a:rPr>
              <a:t>October 29, 2020</a:t>
            </a:r>
            <a:br>
              <a:rPr lang="en-US" sz="2000" dirty="0">
                <a:latin typeface="Cambria" panose="02040503050406030204" pitchFamily="18" charset="0"/>
              </a:rPr>
            </a:br>
            <a:br>
              <a:rPr lang="en-US" sz="2000" dirty="0">
                <a:latin typeface="Cambria" panose="02040503050406030204" pitchFamily="18" charset="0"/>
              </a:rPr>
            </a:br>
            <a:r>
              <a:rPr lang="en-US" sz="1300" dirty="0">
                <a:latin typeface="Cambria" panose="02040503050406030204" pitchFamily="18" charset="0"/>
              </a:rPr>
              <a:t>Funding support provided by Robin Hood Foundation, JPMorgan Chase Foundation, New York City Workforce Development Fund, New York Community Trust,  21</a:t>
            </a:r>
            <a:r>
              <a:rPr lang="en-US" sz="1300" baseline="30000" dirty="0">
                <a:latin typeface="Cambria" panose="02040503050406030204" pitchFamily="18" charset="0"/>
              </a:rPr>
              <a:t>st</a:t>
            </a:r>
            <a:r>
              <a:rPr lang="en-US" sz="1300" dirty="0">
                <a:latin typeface="Cambria" panose="02040503050406030204" pitchFamily="18" charset="0"/>
              </a:rPr>
              <a:t> Century ILGWU Heritage Fund, and Consortium for Worker Education</a:t>
            </a:r>
            <a:br>
              <a:rPr lang="en-US" sz="2000" dirty="0">
                <a:latin typeface="Cambria" panose="02040503050406030204" pitchFamily="18" charset="0"/>
              </a:rPr>
            </a:br>
            <a:br>
              <a:rPr lang="en-US" sz="2000"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a:off x="479191" y="4013165"/>
            <a:ext cx="3153009" cy="2205732"/>
          </a:xfrm>
        </p:spPr>
        <p:txBody>
          <a:bodyPr anchor="t">
            <a:normAutofit lnSpcReduction="1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354372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93E034-81D0-4825-ABB3-2C7956C01A3D}"/>
              </a:ext>
            </a:extLst>
          </p:cNvPr>
          <p:cNvSpPr>
            <a:spLocks noGrp="1"/>
          </p:cNvSpPr>
          <p:nvPr>
            <p:ph type="title"/>
          </p:nvPr>
        </p:nvSpPr>
        <p:spPr>
          <a:xfrm>
            <a:off x="806825" y="1188637"/>
            <a:ext cx="2241175" cy="4480726"/>
          </a:xfrm>
        </p:spPr>
        <p:txBody>
          <a:bodyPr>
            <a:normAutofit/>
          </a:bodyPr>
          <a:lstStyle/>
          <a:p>
            <a:pPr algn="r">
              <a:lnSpc>
                <a:spcPct val="90000"/>
              </a:lnSpc>
            </a:pPr>
            <a:r>
              <a:rPr lang="en-US" sz="2800" dirty="0"/>
              <a:t>NYC industries with greatest job losses vs. the U.S. are all face-to-face industries</a:t>
            </a:r>
          </a:p>
        </p:txBody>
      </p:sp>
      <p:sp>
        <p:nvSpPr>
          <p:cNvPr id="4" name="Footer Placeholder 3">
            <a:extLst>
              <a:ext uri="{FF2B5EF4-FFF2-40B4-BE49-F238E27FC236}">
                <a16:creationId xmlns:a16="http://schemas.microsoft.com/office/drawing/2014/main" id="{748DE3C5-7C93-475D-8D0E-1E59A64143C3}"/>
              </a:ext>
            </a:extLst>
          </p:cNvPr>
          <p:cNvSpPr>
            <a:spLocks noGrp="1"/>
          </p:cNvSpPr>
          <p:nvPr>
            <p:ph type="ftr" sz="quarter" idx="11"/>
          </p:nvPr>
        </p:nvSpPr>
        <p:spPr>
          <a:xfrm rot="5400000">
            <a:off x="-1781124" y="3246436"/>
            <a:ext cx="4205910" cy="365125"/>
          </a:xfrm>
        </p:spPr>
        <p:txBody>
          <a:bodyPr anchor="t">
            <a:normAutofit/>
          </a:bodyPr>
          <a:lstStyle/>
          <a:p>
            <a:pPr algn="l">
              <a:spcAft>
                <a:spcPts val="600"/>
              </a:spcAft>
            </a:pPr>
            <a:r>
              <a:rPr lang="en-US" sz="1000">
                <a:solidFill>
                  <a:schemeClr val="tx1">
                    <a:lumMod val="85000"/>
                    <a:lumOff val="15000"/>
                  </a:schemeClr>
                </a:solidFill>
              </a:rPr>
              <a:t>Center for New York City Affairs</a:t>
            </a:r>
          </a:p>
        </p:txBody>
      </p:sp>
      <p:cxnSp>
        <p:nvCxnSpPr>
          <p:cNvPr id="18" name="Straight Connector 1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2579024F-D9C1-4C05-8E56-B4856C9FB1C3}"/>
              </a:ext>
            </a:extLst>
          </p:cNvPr>
          <p:cNvSpPr>
            <a:spLocks noGrp="1"/>
          </p:cNvSpPr>
          <p:nvPr>
            <p:ph idx="1"/>
          </p:nvPr>
        </p:nvSpPr>
        <p:spPr>
          <a:xfrm>
            <a:off x="3941445" y="2133600"/>
            <a:ext cx="3527136" cy="3075530"/>
          </a:xfrm>
        </p:spPr>
        <p:txBody>
          <a:bodyPr anchor="ctr">
            <a:normAutofit lnSpcReduction="10000"/>
          </a:bodyPr>
          <a:lstStyle/>
          <a:p>
            <a:pPr>
              <a:lnSpc>
                <a:spcPct val="90000"/>
              </a:lnSpc>
            </a:pPr>
            <a:r>
              <a:rPr lang="en-US" sz="1900" dirty="0"/>
              <a:t>The reason NYC’s job losses are twice the national average is largely rooted in 5 industries, and related to arts, tourism and office jobs:</a:t>
            </a:r>
          </a:p>
          <a:p>
            <a:pPr lvl="1">
              <a:lnSpc>
                <a:spcPct val="90000"/>
              </a:lnSpc>
            </a:pPr>
            <a:r>
              <a:rPr lang="en-US" sz="1900" dirty="0"/>
              <a:t>Transportation</a:t>
            </a:r>
          </a:p>
          <a:p>
            <a:pPr lvl="1">
              <a:lnSpc>
                <a:spcPct val="90000"/>
              </a:lnSpc>
            </a:pPr>
            <a:r>
              <a:rPr lang="en-US" sz="1900" dirty="0"/>
              <a:t>Admin. </a:t>
            </a:r>
            <a:r>
              <a:rPr lang="en-US" sz="1900" dirty="0" err="1"/>
              <a:t>srvcs</a:t>
            </a:r>
            <a:r>
              <a:rPr lang="en-US" sz="1900" dirty="0"/>
              <a:t> (temp agencies &amp; bldg. </a:t>
            </a:r>
            <a:r>
              <a:rPr lang="en-US" sz="1900" dirty="0" err="1"/>
              <a:t>srvcs</a:t>
            </a:r>
            <a:r>
              <a:rPr lang="en-US" sz="1900" dirty="0"/>
              <a:t>.)</a:t>
            </a:r>
          </a:p>
          <a:p>
            <a:pPr lvl="1">
              <a:lnSpc>
                <a:spcPct val="90000"/>
              </a:lnSpc>
            </a:pPr>
            <a:r>
              <a:rPr lang="en-US" sz="1900" dirty="0"/>
              <a:t>Arts &amp; entertainment</a:t>
            </a:r>
          </a:p>
          <a:p>
            <a:pPr lvl="1">
              <a:lnSpc>
                <a:spcPct val="90000"/>
              </a:lnSpc>
            </a:pPr>
            <a:r>
              <a:rPr lang="en-US" sz="1900" dirty="0"/>
              <a:t>Hotels &amp; restaurants</a:t>
            </a:r>
          </a:p>
          <a:p>
            <a:pPr lvl="1">
              <a:lnSpc>
                <a:spcPct val="90000"/>
              </a:lnSpc>
            </a:pPr>
            <a:r>
              <a:rPr lang="en-US" sz="1900" dirty="0"/>
              <a:t>Retail</a:t>
            </a:r>
          </a:p>
          <a:p>
            <a:pPr lvl="1">
              <a:lnSpc>
                <a:spcPct val="90000"/>
              </a:lnSpc>
            </a:pPr>
            <a:endParaRPr lang="en-US" sz="1900" dirty="0"/>
          </a:p>
          <a:p>
            <a:pPr lvl="1">
              <a:lnSpc>
                <a:spcPct val="90000"/>
              </a:lnSpc>
            </a:pPr>
            <a:endParaRPr lang="en-US" sz="1900" dirty="0"/>
          </a:p>
        </p:txBody>
      </p:sp>
      <p:sp>
        <p:nvSpPr>
          <p:cNvPr id="5" name="Slide Number Placeholder 4">
            <a:extLst>
              <a:ext uri="{FF2B5EF4-FFF2-40B4-BE49-F238E27FC236}">
                <a16:creationId xmlns:a16="http://schemas.microsoft.com/office/drawing/2014/main" id="{1523C217-BEC0-49CE-8886-BCCAABD69340}"/>
              </a:ext>
            </a:extLst>
          </p:cNvPr>
          <p:cNvSpPr>
            <a:spLocks noGrp="1"/>
          </p:cNvSpPr>
          <p:nvPr>
            <p:ph type="sldNum" sz="quarter" idx="12"/>
          </p:nvPr>
        </p:nvSpPr>
        <p:spPr>
          <a:xfrm>
            <a:off x="7262622" y="4892040"/>
            <a:ext cx="1255014" cy="1005840"/>
          </a:xfrm>
        </p:spPr>
        <p:txBody>
          <a:bodyPr>
            <a:normAutofit/>
          </a:bodyPr>
          <a:lstStyle/>
          <a:p>
            <a:pPr>
              <a:spcAft>
                <a:spcPts val="600"/>
              </a:spcAft>
            </a:pPr>
            <a:fld id="{B330FB8B-015B-4BB6-AD14-7BEA45E4DF49}" type="slidenum">
              <a:rPr lang="en-US" sz="3200">
                <a:solidFill>
                  <a:srgbClr val="FFFFFF"/>
                </a:solidFill>
              </a:rPr>
              <a:pPr>
                <a:spcAft>
                  <a:spcPts val="600"/>
                </a:spcAft>
              </a:pPr>
              <a:t>10</a:t>
            </a:fld>
            <a:endParaRPr lang="en-US" sz="3200" dirty="0">
              <a:solidFill>
                <a:srgbClr val="FFFFFF"/>
              </a:solidFill>
            </a:endParaRPr>
          </a:p>
        </p:txBody>
      </p:sp>
    </p:spTree>
    <p:extLst>
      <p:ext uri="{BB962C8B-B14F-4D97-AF65-F5344CB8AC3E}">
        <p14:creationId xmlns:p14="http://schemas.microsoft.com/office/powerpoint/2010/main" val="30014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6339-DA95-4CF1-98B8-3446870FB170}"/>
              </a:ext>
            </a:extLst>
          </p:cNvPr>
          <p:cNvSpPr>
            <a:spLocks noGrp="1"/>
          </p:cNvSpPr>
          <p:nvPr>
            <p:ph type="title"/>
          </p:nvPr>
        </p:nvSpPr>
        <p:spPr>
          <a:xfrm>
            <a:off x="457200" y="274637"/>
            <a:ext cx="8229600" cy="1095375"/>
          </a:xfrm>
        </p:spPr>
        <p:txBody>
          <a:bodyPr>
            <a:noAutofit/>
          </a:bodyPr>
          <a:lstStyle/>
          <a:p>
            <a:pPr algn="l"/>
            <a:r>
              <a:rPr lang="en-US" sz="3200" dirty="0"/>
              <a:t>NYS continuing weekly UI claims to Oct. 10; </a:t>
            </a:r>
            <a:br>
              <a:rPr lang="en-US" sz="3200" dirty="0"/>
            </a:br>
            <a:r>
              <a:rPr lang="en-US" sz="3200" dirty="0"/>
              <a:t>NYC now accounts for 57% of statewide total.</a:t>
            </a:r>
          </a:p>
        </p:txBody>
      </p:sp>
      <p:sp>
        <p:nvSpPr>
          <p:cNvPr id="4" name="Footer Placeholder 3">
            <a:extLst>
              <a:ext uri="{FF2B5EF4-FFF2-40B4-BE49-F238E27FC236}">
                <a16:creationId xmlns:a16="http://schemas.microsoft.com/office/drawing/2014/main" id="{CF6E3229-941E-4651-BF8E-DCA3111C458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15B284A3-DA4C-44FD-B06F-E9891EF1FA99}"/>
              </a:ext>
            </a:extLst>
          </p:cNvPr>
          <p:cNvSpPr>
            <a:spLocks noGrp="1"/>
          </p:cNvSpPr>
          <p:nvPr>
            <p:ph type="sldNum" sz="quarter" idx="12"/>
          </p:nvPr>
        </p:nvSpPr>
        <p:spPr/>
        <p:txBody>
          <a:bodyPr/>
          <a:lstStyle/>
          <a:p>
            <a:fld id="{B330FB8B-015B-4BB6-AD14-7BEA45E4DF49}" type="slidenum">
              <a:rPr lang="en-US" smtClean="0"/>
              <a:t>11</a:t>
            </a:fld>
            <a:endParaRPr lang="en-US"/>
          </a:p>
        </p:txBody>
      </p:sp>
      <p:sp>
        <p:nvSpPr>
          <p:cNvPr id="6" name="Content Placeholder 5">
            <a:extLst>
              <a:ext uri="{FF2B5EF4-FFF2-40B4-BE49-F238E27FC236}">
                <a16:creationId xmlns:a16="http://schemas.microsoft.com/office/drawing/2014/main" id="{62AD2F74-BBC8-4E32-8279-343F6816302D}"/>
              </a:ext>
            </a:extLst>
          </p:cNvPr>
          <p:cNvSpPr>
            <a:spLocks noGrp="1"/>
          </p:cNvSpPr>
          <p:nvPr>
            <p:ph idx="1"/>
          </p:nvPr>
        </p:nvSpPr>
        <p:spPr/>
        <p:txBody>
          <a:bodyPr/>
          <a:lstStyle/>
          <a:p>
            <a:pPr marL="0" indent="0">
              <a:buNone/>
            </a:pPr>
            <a:r>
              <a:rPr lang="en-US" dirty="0"/>
              <a:t> </a:t>
            </a:r>
          </a:p>
        </p:txBody>
      </p:sp>
      <p:pic>
        <p:nvPicPr>
          <p:cNvPr id="3" name="Picture 2">
            <a:extLst>
              <a:ext uri="{FF2B5EF4-FFF2-40B4-BE49-F238E27FC236}">
                <a16:creationId xmlns:a16="http://schemas.microsoft.com/office/drawing/2014/main" id="{1430F3CE-42F5-42D3-A70A-06D523B715B7}"/>
              </a:ext>
            </a:extLst>
          </p:cNvPr>
          <p:cNvPicPr>
            <a:picLocks noChangeAspect="1"/>
          </p:cNvPicPr>
          <p:nvPr/>
        </p:nvPicPr>
        <p:blipFill>
          <a:blip r:embed="rId2"/>
          <a:stretch>
            <a:fillRect/>
          </a:stretch>
        </p:blipFill>
        <p:spPr>
          <a:xfrm>
            <a:off x="533400" y="1905000"/>
            <a:ext cx="8153399" cy="4418369"/>
          </a:xfrm>
          <a:prstGeom prst="rect">
            <a:avLst/>
          </a:prstGeom>
        </p:spPr>
      </p:pic>
    </p:spTree>
    <p:extLst>
      <p:ext uri="{BB962C8B-B14F-4D97-AF65-F5344CB8AC3E}">
        <p14:creationId xmlns:p14="http://schemas.microsoft.com/office/powerpoint/2010/main" val="354123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7245-8D33-4B40-8882-E1259D53B11A}"/>
              </a:ext>
            </a:extLst>
          </p:cNvPr>
          <p:cNvSpPr>
            <a:spLocks noGrp="1"/>
          </p:cNvSpPr>
          <p:nvPr>
            <p:ph type="title"/>
          </p:nvPr>
        </p:nvSpPr>
        <p:spPr/>
        <p:txBody>
          <a:bodyPr>
            <a:normAutofit/>
          </a:bodyPr>
          <a:lstStyle/>
          <a:p>
            <a:pPr algn="l"/>
            <a:r>
              <a:rPr lang="en-US" sz="3200" dirty="0"/>
              <a:t>Official NYC unemployment rate vs. UI claims as % of February labor force, September 2020</a:t>
            </a:r>
          </a:p>
        </p:txBody>
      </p:sp>
      <p:sp>
        <p:nvSpPr>
          <p:cNvPr id="4" name="Footer Placeholder 3">
            <a:extLst>
              <a:ext uri="{FF2B5EF4-FFF2-40B4-BE49-F238E27FC236}">
                <a16:creationId xmlns:a16="http://schemas.microsoft.com/office/drawing/2014/main" id="{5674D218-4D07-42E4-A399-DFA8ADD9CE92}"/>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3C1CE8FE-2B57-4D14-B25B-C229DBB75D0A}"/>
              </a:ext>
            </a:extLst>
          </p:cNvPr>
          <p:cNvSpPr>
            <a:spLocks noGrp="1"/>
          </p:cNvSpPr>
          <p:nvPr>
            <p:ph type="sldNum" sz="quarter" idx="12"/>
          </p:nvPr>
        </p:nvSpPr>
        <p:spPr/>
        <p:txBody>
          <a:bodyPr/>
          <a:lstStyle/>
          <a:p>
            <a:fld id="{B330FB8B-015B-4BB6-AD14-7BEA45E4DF49}" type="slidenum">
              <a:rPr lang="en-US" smtClean="0"/>
              <a:t>12</a:t>
            </a:fld>
            <a:endParaRPr lang="en-US"/>
          </a:p>
        </p:txBody>
      </p:sp>
      <p:pic>
        <p:nvPicPr>
          <p:cNvPr id="8" name="Content Placeholder 7">
            <a:extLst>
              <a:ext uri="{FF2B5EF4-FFF2-40B4-BE49-F238E27FC236}">
                <a16:creationId xmlns:a16="http://schemas.microsoft.com/office/drawing/2014/main" id="{C0A7BA0D-4D01-4F7F-87BD-78E60B852C95}"/>
              </a:ext>
            </a:extLst>
          </p:cNvPr>
          <p:cNvPicPr>
            <a:picLocks noGrp="1" noChangeAspect="1"/>
          </p:cNvPicPr>
          <p:nvPr>
            <p:ph idx="1"/>
          </p:nvPr>
        </p:nvPicPr>
        <p:blipFill>
          <a:blip r:embed="rId2"/>
          <a:stretch>
            <a:fillRect/>
          </a:stretch>
        </p:blipFill>
        <p:spPr>
          <a:xfrm>
            <a:off x="685800" y="1676400"/>
            <a:ext cx="7467600" cy="4419600"/>
          </a:xfrm>
          <a:prstGeom prst="rect">
            <a:avLst/>
          </a:prstGeom>
        </p:spPr>
      </p:pic>
    </p:spTree>
    <p:extLst>
      <p:ext uri="{BB962C8B-B14F-4D97-AF65-F5344CB8AC3E}">
        <p14:creationId xmlns:p14="http://schemas.microsoft.com/office/powerpoint/2010/main" val="53581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99FD67-4670-4DA5-8B4B-CE268C1B7F45}"/>
              </a:ext>
            </a:extLst>
          </p:cNvPr>
          <p:cNvSpPr>
            <a:spLocks noGrp="1"/>
          </p:cNvSpPr>
          <p:nvPr>
            <p:ph type="title"/>
          </p:nvPr>
        </p:nvSpPr>
        <p:spPr>
          <a:xfrm>
            <a:off x="806825" y="1188637"/>
            <a:ext cx="2241175" cy="4480726"/>
          </a:xfrm>
        </p:spPr>
        <p:txBody>
          <a:bodyPr>
            <a:normAutofit/>
          </a:bodyPr>
          <a:lstStyle/>
          <a:p>
            <a:pPr algn="r">
              <a:lnSpc>
                <a:spcPct val="90000"/>
              </a:lnSpc>
            </a:pPr>
            <a:r>
              <a:rPr lang="en-US" sz="4000" b="1" dirty="0"/>
              <a:t>CNYCA Covid-19 Economic Recovery Project</a:t>
            </a:r>
          </a:p>
        </p:txBody>
      </p:sp>
      <p:sp>
        <p:nvSpPr>
          <p:cNvPr id="4" name="Footer Placeholder 3">
            <a:extLst>
              <a:ext uri="{FF2B5EF4-FFF2-40B4-BE49-F238E27FC236}">
                <a16:creationId xmlns:a16="http://schemas.microsoft.com/office/drawing/2014/main" id="{01843ABC-43AC-4FB6-B161-9A1677A97922}"/>
              </a:ext>
            </a:extLst>
          </p:cNvPr>
          <p:cNvSpPr>
            <a:spLocks noGrp="1"/>
          </p:cNvSpPr>
          <p:nvPr>
            <p:ph type="ftr" sz="quarter" idx="11"/>
          </p:nvPr>
        </p:nvSpPr>
        <p:spPr>
          <a:xfrm rot="5400000">
            <a:off x="-1781124" y="3246436"/>
            <a:ext cx="4205910" cy="365125"/>
          </a:xfrm>
        </p:spPr>
        <p:txBody>
          <a:bodyPr anchor="t">
            <a:normAutofit/>
          </a:bodyPr>
          <a:lstStyle/>
          <a:p>
            <a:pPr algn="l">
              <a:spcAft>
                <a:spcPts val="600"/>
              </a:spcAft>
            </a:pPr>
            <a:r>
              <a:rPr lang="en-US" sz="1000">
                <a:solidFill>
                  <a:schemeClr val="tx1">
                    <a:lumMod val="85000"/>
                    <a:lumOff val="15000"/>
                  </a:schemeClr>
                </a:solidFill>
              </a:rPr>
              <a:t>Center for New York City Affairs</a:t>
            </a:r>
          </a:p>
        </p:txBody>
      </p:sp>
      <p:cxnSp>
        <p:nvCxnSpPr>
          <p:cNvPr id="27" name="Straight Connector 2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89E9CF-B992-427A-AF12-EFC431EA0AB2}"/>
              </a:ext>
            </a:extLst>
          </p:cNvPr>
          <p:cNvSpPr>
            <a:spLocks noGrp="1"/>
          </p:cNvSpPr>
          <p:nvPr>
            <p:ph idx="1"/>
          </p:nvPr>
        </p:nvSpPr>
        <p:spPr>
          <a:xfrm>
            <a:off x="3733804" y="1648870"/>
            <a:ext cx="3734777" cy="3560260"/>
          </a:xfrm>
        </p:spPr>
        <p:txBody>
          <a:bodyPr anchor="ctr">
            <a:noAutofit/>
          </a:bodyPr>
          <a:lstStyle/>
          <a:p>
            <a:r>
              <a:rPr lang="en-US" sz="2000" dirty="0"/>
              <a:t>Analyze nature and magnitude of job displacements to inform NYC &amp; NYS policy (UI , workers comp, small business aid, tax &amp; budget issues)</a:t>
            </a:r>
          </a:p>
          <a:p>
            <a:pPr marL="0" indent="0">
              <a:buNone/>
            </a:pPr>
            <a:endParaRPr lang="en-US" sz="2000" dirty="0"/>
          </a:p>
          <a:p>
            <a:r>
              <a:rPr lang="en-US" sz="2000" dirty="0"/>
              <a:t>Inform workforce development organizations regarding return to work, health &amp; safety, training needs, and demand-side policies</a:t>
            </a:r>
          </a:p>
        </p:txBody>
      </p:sp>
      <p:sp>
        <p:nvSpPr>
          <p:cNvPr id="5" name="Slide Number Placeholder 4">
            <a:extLst>
              <a:ext uri="{FF2B5EF4-FFF2-40B4-BE49-F238E27FC236}">
                <a16:creationId xmlns:a16="http://schemas.microsoft.com/office/drawing/2014/main" id="{8879E48E-577C-4871-9D73-E5021D96FD41}"/>
              </a:ext>
            </a:extLst>
          </p:cNvPr>
          <p:cNvSpPr>
            <a:spLocks noGrp="1"/>
          </p:cNvSpPr>
          <p:nvPr>
            <p:ph type="sldNum" sz="quarter" idx="12"/>
          </p:nvPr>
        </p:nvSpPr>
        <p:spPr>
          <a:xfrm>
            <a:off x="7468580" y="5209130"/>
            <a:ext cx="1049055" cy="688750"/>
          </a:xfrm>
        </p:spPr>
        <p:txBody>
          <a:bodyPr>
            <a:normAutofit/>
          </a:bodyPr>
          <a:lstStyle/>
          <a:p>
            <a:pPr>
              <a:spcAft>
                <a:spcPts val="600"/>
              </a:spcAft>
            </a:pPr>
            <a:fld id="{B330FB8B-015B-4BB6-AD14-7BEA45E4DF49}" type="slidenum">
              <a:rPr lang="en-US" sz="2800">
                <a:solidFill>
                  <a:srgbClr val="FFFFFF"/>
                </a:solidFill>
              </a:rPr>
              <a:pPr>
                <a:spcAft>
                  <a:spcPts val="600"/>
                </a:spcAft>
              </a:pPr>
              <a:t>13</a:t>
            </a:fld>
            <a:endParaRPr lang="en-US" sz="2800" dirty="0">
              <a:solidFill>
                <a:srgbClr val="FFFFFF"/>
              </a:solidFill>
            </a:endParaRPr>
          </a:p>
        </p:txBody>
      </p:sp>
    </p:spTree>
    <p:extLst>
      <p:ext uri="{BB962C8B-B14F-4D97-AF65-F5344CB8AC3E}">
        <p14:creationId xmlns:p14="http://schemas.microsoft.com/office/powerpoint/2010/main" val="36106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4E5DDD-A5C5-4E95-A5D5-2963BC06A5B0}"/>
              </a:ext>
            </a:extLst>
          </p:cNvPr>
          <p:cNvSpPr>
            <a:spLocks noGrp="1"/>
          </p:cNvSpPr>
          <p:nvPr>
            <p:ph type="title"/>
          </p:nvPr>
        </p:nvSpPr>
        <p:spPr>
          <a:xfrm>
            <a:off x="358485" y="1122363"/>
            <a:ext cx="3017520" cy="3204134"/>
          </a:xfrm>
        </p:spPr>
        <p:txBody>
          <a:bodyPr vert="horz" lIns="91440" tIns="45720" rIns="91440" bIns="45720" rtlCol="0" anchor="b">
            <a:normAutofit/>
          </a:bodyPr>
          <a:lstStyle/>
          <a:p>
            <a:pPr algn="l">
              <a:lnSpc>
                <a:spcPct val="90000"/>
              </a:lnSpc>
            </a:pPr>
            <a:r>
              <a:rPr lang="en-US" sz="4200"/>
              <a:t>The road from here?</a:t>
            </a:r>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51370FCD-100D-4237-8C14-8323794A8495}"/>
              </a:ext>
            </a:extLst>
          </p:cNvPr>
          <p:cNvSpPr>
            <a:spLocks noGrp="1"/>
          </p:cNvSpPr>
          <p:nvPr>
            <p:ph type="ftr" sz="quarter" idx="11"/>
          </p:nvPr>
        </p:nvSpPr>
        <p:spPr>
          <a:xfrm>
            <a:off x="1269240" y="6356350"/>
            <a:ext cx="2106763" cy="365125"/>
          </a:xfrm>
        </p:spPr>
        <p:txBody>
          <a:bodyPr vert="horz" lIns="91440" tIns="45720" rIns="91440" bIns="45720" rtlCol="0" anchor="ctr">
            <a:normAutofit/>
          </a:bodyPr>
          <a:lstStyle/>
          <a:p>
            <a:pPr algn="r">
              <a:spcAft>
                <a:spcPts val="600"/>
              </a:spcAft>
              <a:defRPr/>
            </a:pPr>
            <a:r>
              <a:rPr lang="en-US" sz="1000" kern="1200">
                <a:solidFill>
                  <a:schemeClr val="tx1">
                    <a:lumMod val="50000"/>
                    <a:lumOff val="50000"/>
                  </a:schemeClr>
                </a:solidFill>
                <a:latin typeface="Calibri" panose="020F0502020204030204"/>
                <a:ea typeface="+mn-ea"/>
                <a:cs typeface="+mn-cs"/>
              </a:rPr>
              <a:t>Center for New York City Affairs</a:t>
            </a:r>
          </a:p>
        </p:txBody>
      </p:sp>
      <p:sp>
        <p:nvSpPr>
          <p:cNvPr id="6" name="Slide Number Placeholder 5">
            <a:extLst>
              <a:ext uri="{FF2B5EF4-FFF2-40B4-BE49-F238E27FC236}">
                <a16:creationId xmlns:a16="http://schemas.microsoft.com/office/drawing/2014/main" id="{FDA9742A-3733-4666-8C80-6C64D2D2E3BF}"/>
              </a:ext>
            </a:extLst>
          </p:cNvPr>
          <p:cNvSpPr>
            <a:spLocks noGrp="1"/>
          </p:cNvSpPr>
          <p:nvPr>
            <p:ph type="sldNum" sz="quarter" idx="12"/>
          </p:nvPr>
        </p:nvSpPr>
        <p:spPr>
          <a:xfrm>
            <a:off x="6728114" y="6356350"/>
            <a:ext cx="2057400" cy="365125"/>
          </a:xfrm>
        </p:spPr>
        <p:txBody>
          <a:bodyPr vert="horz" lIns="91440" tIns="45720" rIns="91440" bIns="45720" rtlCol="0" anchor="ctr">
            <a:normAutofit/>
          </a:bodyPr>
          <a:lstStyle/>
          <a:p>
            <a:pPr>
              <a:spcAft>
                <a:spcPts val="600"/>
              </a:spcAft>
              <a:defRPr/>
            </a:pPr>
            <a:fld id="{B330FB8B-015B-4BB6-AD14-7BEA45E4DF49}" type="slidenum">
              <a:rPr lang="en-US" sz="1000">
                <a:solidFill>
                  <a:schemeClr val="bg1"/>
                </a:solidFill>
                <a:latin typeface="Calibri" panose="020F0502020204030204"/>
              </a:rPr>
              <a:pPr>
                <a:spcAft>
                  <a:spcPts val="600"/>
                </a:spcAft>
                <a:defRPr/>
              </a:pPr>
              <a:t>14</a:t>
            </a:fld>
            <a:endParaRPr lang="en-US" sz="1000">
              <a:solidFill>
                <a:schemeClr val="bg1"/>
              </a:solidFill>
              <a:latin typeface="Calibri" panose="020F0502020204030204"/>
            </a:endParaRPr>
          </a:p>
        </p:txBody>
      </p:sp>
      <p:graphicFrame>
        <p:nvGraphicFramePr>
          <p:cNvPr id="5" name="Content Placeholder 2">
            <a:extLst>
              <a:ext uri="{FF2B5EF4-FFF2-40B4-BE49-F238E27FC236}">
                <a16:creationId xmlns:a16="http://schemas.microsoft.com/office/drawing/2014/main" id="{F32E8AB4-4D86-4828-BCDB-6310D1D0E122}"/>
              </a:ext>
            </a:extLst>
          </p:cNvPr>
          <p:cNvGraphicFramePr>
            <a:graphicFrameLocks noGrp="1"/>
          </p:cNvGraphicFramePr>
          <p:nvPr>
            <p:ph idx="1"/>
            <p:extLst>
              <p:ext uri="{D42A27DB-BD31-4B8C-83A1-F6EECF244321}">
                <p14:modId xmlns:p14="http://schemas.microsoft.com/office/powerpoint/2010/main" val="1227213348"/>
              </p:ext>
            </p:extLst>
          </p:nvPr>
        </p:nvGraphicFramePr>
        <p:xfrm>
          <a:off x="4062013" y="311479"/>
          <a:ext cx="4982373" cy="5403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01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2CE25A-B889-4F61-A74B-8954408067AB}"/>
              </a:ext>
            </a:extLst>
          </p:cNvPr>
          <p:cNvSpPr>
            <a:spLocks noGrp="1"/>
          </p:cNvSpPr>
          <p:nvPr>
            <p:ph type="title"/>
          </p:nvPr>
        </p:nvSpPr>
        <p:spPr>
          <a:xfrm>
            <a:off x="515125" y="1153573"/>
            <a:ext cx="2400300" cy="3951828"/>
          </a:xfrm>
        </p:spPr>
        <p:txBody>
          <a:bodyPr>
            <a:normAutofit/>
          </a:bodyPr>
          <a:lstStyle/>
          <a:p>
            <a:pPr algn="l">
              <a:lnSpc>
                <a:spcPct val="90000"/>
              </a:lnSpc>
            </a:pPr>
            <a:r>
              <a:rPr lang="en-US" sz="3600" dirty="0">
                <a:solidFill>
                  <a:srgbClr val="FFFFFF"/>
                </a:solidFill>
                <a:latin typeface="Arial" panose="020B0604020202020204" pitchFamily="34" charset="0"/>
                <a:cs typeface="Arial" panose="020B0604020202020204" pitchFamily="34" charset="0"/>
              </a:rPr>
              <a:t>Economic Update</a:t>
            </a:r>
            <a:r>
              <a:rPr lang="en-US" sz="2400" dirty="0">
                <a:solidFill>
                  <a:srgbClr val="FFFFFF"/>
                </a:solidFill>
                <a:latin typeface="Arial" panose="020B0604020202020204" pitchFamily="34" charset="0"/>
                <a:cs typeface="Arial" panose="020B0604020202020204" pitchFamily="34" charset="0"/>
              </a:rPr>
              <a:t>:</a:t>
            </a:r>
            <a:br>
              <a:rPr lang="en-US" sz="2400" dirty="0">
                <a:solidFill>
                  <a:srgbClr val="FFFFFF"/>
                </a:solidFill>
                <a:latin typeface="Arial" panose="020B0604020202020204" pitchFamily="34" charset="0"/>
                <a:cs typeface="Arial" panose="020B0604020202020204" pitchFamily="34" charset="0"/>
              </a:rPr>
            </a:br>
            <a:r>
              <a:rPr lang="en-US" sz="2400" dirty="0">
                <a:solidFill>
                  <a:srgbClr val="FFFFFF"/>
                </a:solidFill>
                <a:latin typeface="Arial" panose="020B0604020202020204" pitchFamily="34" charset="0"/>
                <a:cs typeface="Arial" panose="020B0604020202020204" pitchFamily="34" charset="0"/>
              </a:rPr>
              <a:t>More precarious NYC economy than any time since the 1970s economic/fiscal crisis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E23D29-017D-4B94-B8EF-529A65F89C79}"/>
              </a:ext>
            </a:extLst>
          </p:cNvPr>
          <p:cNvSpPr>
            <a:spLocks noGrp="1"/>
          </p:cNvSpPr>
          <p:nvPr>
            <p:ph idx="1"/>
          </p:nvPr>
        </p:nvSpPr>
        <p:spPr>
          <a:xfrm>
            <a:off x="3335480" y="591344"/>
            <a:ext cx="5389895" cy="5585619"/>
          </a:xfrm>
        </p:spPr>
        <p:txBody>
          <a:bodyPr anchor="ctr">
            <a:normAutofit/>
          </a:bodyPr>
          <a:lstStyle/>
          <a:p>
            <a:pPr>
              <a:lnSpc>
                <a:spcPct val="90000"/>
              </a:lnSpc>
            </a:pPr>
            <a:r>
              <a:rPr lang="en-US" sz="2700" dirty="0"/>
              <a:t>Covid-19 economy job losses not like a recession. Lop-sided impact hitting hardest at low-paying services; high-paying </a:t>
            </a:r>
            <a:r>
              <a:rPr lang="en-US" sz="2700" dirty="0" err="1"/>
              <a:t>inds</a:t>
            </a:r>
            <a:r>
              <a:rPr lang="en-US" sz="2700" dirty="0"/>
              <a:t>. spared.</a:t>
            </a:r>
          </a:p>
          <a:p>
            <a:pPr>
              <a:lnSpc>
                <a:spcPct val="90000"/>
              </a:lnSpc>
            </a:pPr>
            <a:endParaRPr lang="en-US" sz="800" dirty="0"/>
          </a:p>
          <a:p>
            <a:pPr>
              <a:lnSpc>
                <a:spcPct val="90000"/>
              </a:lnSpc>
            </a:pPr>
            <a:r>
              <a:rPr lang="en-US" sz="2700" dirty="0"/>
              <a:t>Altogether, 1.2-1.3 million NYC residents (1/3 of total workforce) receiving </a:t>
            </a:r>
            <a:r>
              <a:rPr lang="en-US" sz="2700" dirty="0" err="1"/>
              <a:t>unemploy</a:t>
            </a:r>
            <a:r>
              <a:rPr lang="en-US" sz="2700" dirty="0"/>
              <a:t>. benefits.</a:t>
            </a:r>
          </a:p>
          <a:p>
            <a:pPr>
              <a:lnSpc>
                <a:spcPct val="90000"/>
              </a:lnSpc>
            </a:pPr>
            <a:endParaRPr lang="en-US" sz="800" dirty="0"/>
          </a:p>
          <a:p>
            <a:pPr>
              <a:lnSpc>
                <a:spcPct val="90000"/>
              </a:lnSpc>
            </a:pPr>
            <a:r>
              <a:rPr lang="en-US" sz="2700" dirty="0"/>
              <a:t>Disproportionate impact on persons of color, young adults, immigrants, entry-level workers.</a:t>
            </a:r>
          </a:p>
          <a:p>
            <a:pPr>
              <a:lnSpc>
                <a:spcPct val="90000"/>
              </a:lnSpc>
            </a:pPr>
            <a:endParaRPr lang="en-US" sz="800" dirty="0"/>
          </a:p>
          <a:p>
            <a:pPr>
              <a:lnSpc>
                <a:spcPct val="90000"/>
              </a:lnSpc>
            </a:pPr>
            <a:r>
              <a:rPr lang="en-US" sz="2700" dirty="0"/>
              <a:t>Small, locally-owned businesses in greater jeopardy than ever.</a:t>
            </a:r>
          </a:p>
          <a:p>
            <a:pPr>
              <a:lnSpc>
                <a:spcPct val="90000"/>
              </a:lnSpc>
            </a:pPr>
            <a:endParaRPr lang="en-US" sz="2700" dirty="0"/>
          </a:p>
        </p:txBody>
      </p:sp>
      <p:sp>
        <p:nvSpPr>
          <p:cNvPr id="4" name="Footer Placeholder 3">
            <a:extLst>
              <a:ext uri="{FF2B5EF4-FFF2-40B4-BE49-F238E27FC236}">
                <a16:creationId xmlns:a16="http://schemas.microsoft.com/office/drawing/2014/main" id="{9B098577-CC53-4D9E-9E1C-B5B827E64B21}"/>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D61A68DD-BF7D-4355-95F0-EE8F38170B3F}"/>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2</a:t>
            </a:fld>
            <a:endParaRPr lang="en-US"/>
          </a:p>
        </p:txBody>
      </p:sp>
    </p:spTree>
    <p:extLst>
      <p:ext uri="{BB962C8B-B14F-4D97-AF65-F5344CB8AC3E}">
        <p14:creationId xmlns:p14="http://schemas.microsoft.com/office/powerpoint/2010/main" val="1819531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1276F2-B0EF-47A3-8A4B-E7DFF9BC2FED}"/>
              </a:ext>
            </a:extLst>
          </p:cNvPr>
          <p:cNvSpPr>
            <a:spLocks noGrp="1"/>
          </p:cNvSpPr>
          <p:nvPr>
            <p:ph type="title"/>
          </p:nvPr>
        </p:nvSpPr>
        <p:spPr>
          <a:xfrm>
            <a:off x="515125" y="1153572"/>
            <a:ext cx="2400300" cy="4461163"/>
          </a:xfrm>
        </p:spPr>
        <p:txBody>
          <a:bodyPr>
            <a:normAutofit/>
          </a:bodyPr>
          <a:lstStyle/>
          <a:p>
            <a:pPr>
              <a:lnSpc>
                <a:spcPct val="90000"/>
              </a:lnSpc>
            </a:pPr>
            <a:r>
              <a:rPr lang="en-US" sz="3700">
                <a:solidFill>
                  <a:srgbClr val="FFFFFF"/>
                </a:solidFill>
              </a:rPr>
              <a:t>In addition to enormous job losses, broader economic risks to NYC</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583EA2-BB33-4A37-A8D5-040151C5C74B}"/>
              </a:ext>
            </a:extLst>
          </p:cNvPr>
          <p:cNvSpPr>
            <a:spLocks noGrp="1"/>
          </p:cNvSpPr>
          <p:nvPr>
            <p:ph idx="1"/>
          </p:nvPr>
        </p:nvSpPr>
        <p:spPr>
          <a:xfrm>
            <a:off x="3335480" y="136526"/>
            <a:ext cx="5503719" cy="6040438"/>
          </a:xfrm>
        </p:spPr>
        <p:txBody>
          <a:bodyPr anchor="ctr">
            <a:normAutofit/>
          </a:bodyPr>
          <a:lstStyle/>
          <a:p>
            <a:pPr>
              <a:lnSpc>
                <a:spcPct val="90000"/>
              </a:lnSpc>
            </a:pPr>
            <a:r>
              <a:rPr lang="en-US" sz="2800" dirty="0" err="1"/>
              <a:t>Covid</a:t>
            </a:r>
            <a:r>
              <a:rPr lang="en-US" sz="2800" dirty="0"/>
              <a:t> economy not only hitting certain industries hard and jeopardizing business survival,</a:t>
            </a:r>
          </a:p>
          <a:p>
            <a:pPr>
              <a:lnSpc>
                <a:spcPct val="90000"/>
              </a:lnSpc>
            </a:pPr>
            <a:r>
              <a:rPr lang="en-US" sz="2800" dirty="0"/>
              <a:t>But, poses severe challenge to how NYC functions—threatens arts, tourism, </a:t>
            </a:r>
            <a:r>
              <a:rPr lang="en-US" sz="2800" dirty="0" err="1"/>
              <a:t>Manh</a:t>
            </a:r>
            <a:r>
              <a:rPr lang="en-US" sz="2800" dirty="0"/>
              <a:t>. office-using econ., const. &amp; NYC tax base.</a:t>
            </a:r>
          </a:p>
          <a:p>
            <a:pPr>
              <a:lnSpc>
                <a:spcPct val="90000"/>
              </a:lnSpc>
            </a:pPr>
            <a:r>
              <a:rPr lang="en-US" sz="2800" dirty="0"/>
              <a:t>We risk losing many of the gains achieved in recent years with low unemployment, strong job growth, and historic wage gains.</a:t>
            </a:r>
          </a:p>
        </p:txBody>
      </p:sp>
      <p:sp>
        <p:nvSpPr>
          <p:cNvPr id="4" name="Footer Placeholder 3">
            <a:extLst>
              <a:ext uri="{FF2B5EF4-FFF2-40B4-BE49-F238E27FC236}">
                <a16:creationId xmlns:a16="http://schemas.microsoft.com/office/drawing/2014/main" id="{A294E93C-EC76-46A7-8884-0B7CFD580F4C}"/>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46852DC8-EC7E-4DDB-8D61-5F888F487360}"/>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3</a:t>
            </a:fld>
            <a:endParaRPr lang="en-US"/>
          </a:p>
        </p:txBody>
      </p:sp>
    </p:spTree>
    <p:extLst>
      <p:ext uri="{BB962C8B-B14F-4D97-AF65-F5344CB8AC3E}">
        <p14:creationId xmlns:p14="http://schemas.microsoft.com/office/powerpoint/2010/main" val="30999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80138-A13E-4759-9A4C-AF6FB1648CC2}"/>
              </a:ext>
            </a:extLst>
          </p:cNvPr>
          <p:cNvSpPr>
            <a:spLocks noGrp="1"/>
          </p:cNvSpPr>
          <p:nvPr>
            <p:ph type="title"/>
          </p:nvPr>
        </p:nvSpPr>
        <p:spPr>
          <a:xfrm>
            <a:off x="806825" y="1188637"/>
            <a:ext cx="2241175" cy="4480726"/>
          </a:xfrm>
        </p:spPr>
        <p:txBody>
          <a:bodyPr>
            <a:normAutofit/>
          </a:bodyPr>
          <a:lstStyle/>
          <a:p>
            <a:pPr algn="r">
              <a:lnSpc>
                <a:spcPct val="90000"/>
              </a:lnSpc>
            </a:pPr>
            <a:r>
              <a:rPr lang="en-US" sz="4000"/>
              <a:t>The Covid-19 crisis economy </a:t>
            </a:r>
          </a:p>
        </p:txBody>
      </p:sp>
      <p:sp>
        <p:nvSpPr>
          <p:cNvPr id="4" name="Footer Placeholder 3">
            <a:extLst>
              <a:ext uri="{FF2B5EF4-FFF2-40B4-BE49-F238E27FC236}">
                <a16:creationId xmlns:a16="http://schemas.microsoft.com/office/drawing/2014/main" id="{E31B78EE-80E1-4FD9-96B8-9FFA61ADB500}"/>
              </a:ext>
            </a:extLst>
          </p:cNvPr>
          <p:cNvSpPr>
            <a:spLocks noGrp="1"/>
          </p:cNvSpPr>
          <p:nvPr>
            <p:ph type="ftr" sz="quarter" idx="11"/>
          </p:nvPr>
        </p:nvSpPr>
        <p:spPr>
          <a:xfrm rot="5400000">
            <a:off x="-1781124" y="3246436"/>
            <a:ext cx="4205910" cy="365125"/>
          </a:xfrm>
        </p:spPr>
        <p:txBody>
          <a:bodyPr anchor="t">
            <a:normAutofit/>
          </a:bodyPr>
          <a:lstStyle/>
          <a:p>
            <a:pPr algn="l">
              <a:spcAft>
                <a:spcPts val="600"/>
              </a:spcAft>
            </a:pPr>
            <a:r>
              <a:rPr lang="en-US" sz="1000">
                <a:solidFill>
                  <a:schemeClr val="tx1">
                    <a:lumMod val="85000"/>
                    <a:lumOff val="15000"/>
                  </a:schemeClr>
                </a:solidFill>
              </a:rPr>
              <a:t>Center for New York City Affairs</a:t>
            </a:r>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63A74FF-6FB5-4C7D-8E56-9F033748489E}"/>
              </a:ext>
            </a:extLst>
          </p:cNvPr>
          <p:cNvSpPr>
            <a:spLocks noGrp="1"/>
          </p:cNvSpPr>
          <p:nvPr>
            <p:ph idx="1"/>
          </p:nvPr>
        </p:nvSpPr>
        <p:spPr>
          <a:xfrm>
            <a:off x="3657602" y="960120"/>
            <a:ext cx="4571990" cy="4571834"/>
          </a:xfrm>
        </p:spPr>
        <p:txBody>
          <a:bodyPr anchor="ctr">
            <a:normAutofit lnSpcReduction="10000"/>
          </a:bodyPr>
          <a:lstStyle/>
          <a:p>
            <a:pPr>
              <a:lnSpc>
                <a:spcPct val="90000"/>
              </a:lnSpc>
            </a:pPr>
            <a:r>
              <a:rPr lang="en-US" sz="2400" dirty="0"/>
              <a:t>3 groups of industries</a:t>
            </a:r>
          </a:p>
          <a:p>
            <a:pPr lvl="1">
              <a:lnSpc>
                <a:spcPct val="90000"/>
              </a:lnSpc>
              <a:buFont typeface="Courier New" panose="02070309020205020404" pitchFamily="49" charset="0"/>
              <a:buChar char="o"/>
            </a:pPr>
            <a:r>
              <a:rPr lang="en-US" sz="2400" b="1" dirty="0"/>
              <a:t>Essential</a:t>
            </a:r>
            <a:r>
              <a:rPr lang="en-US" sz="2400" dirty="0"/>
              <a:t>: health care, food, public safety and services</a:t>
            </a:r>
          </a:p>
          <a:p>
            <a:pPr lvl="1">
              <a:lnSpc>
                <a:spcPct val="90000"/>
              </a:lnSpc>
              <a:buFont typeface="Courier New" panose="02070309020205020404" pitchFamily="49" charset="0"/>
              <a:buChar char="o"/>
            </a:pPr>
            <a:r>
              <a:rPr lang="en-US" sz="2400" b="1" dirty="0"/>
              <a:t>Face-to-face</a:t>
            </a:r>
            <a:r>
              <a:rPr lang="en-US" sz="2400" dirty="0"/>
              <a:t>: restaurants, retail, arts, transportation, construction, local services</a:t>
            </a:r>
          </a:p>
          <a:p>
            <a:pPr lvl="1">
              <a:lnSpc>
                <a:spcPct val="90000"/>
              </a:lnSpc>
              <a:buFont typeface="Courier New" panose="02070309020205020404" pitchFamily="49" charset="0"/>
              <a:buChar char="o"/>
            </a:pPr>
            <a:r>
              <a:rPr lang="en-US" sz="2400" b="1" dirty="0"/>
              <a:t>Remote</a:t>
            </a:r>
            <a:r>
              <a:rPr lang="en-US" sz="2400" dirty="0"/>
              <a:t>: finance and real estate; profession services; higher education; information</a:t>
            </a:r>
          </a:p>
          <a:p>
            <a:pPr marL="457200" lvl="1" indent="0">
              <a:lnSpc>
                <a:spcPct val="90000"/>
              </a:lnSpc>
              <a:buNone/>
            </a:pPr>
            <a:r>
              <a:rPr lang="en-US" sz="2400" dirty="0"/>
              <a:t>=&gt; A new strain of inequality hitting hardest at low-wage workers, many of color.</a:t>
            </a:r>
          </a:p>
          <a:p>
            <a:pPr marL="457200" lvl="1" indent="0">
              <a:lnSpc>
                <a:spcPct val="90000"/>
              </a:lnSpc>
              <a:buNone/>
            </a:pPr>
            <a:endParaRPr lang="en-US" sz="1800" dirty="0"/>
          </a:p>
        </p:txBody>
      </p:sp>
      <p:sp>
        <p:nvSpPr>
          <p:cNvPr id="5" name="Slide Number Placeholder 4">
            <a:extLst>
              <a:ext uri="{FF2B5EF4-FFF2-40B4-BE49-F238E27FC236}">
                <a16:creationId xmlns:a16="http://schemas.microsoft.com/office/drawing/2014/main" id="{0C6A4130-F573-46DF-97A7-8D77983FE1C1}"/>
              </a:ext>
            </a:extLst>
          </p:cNvPr>
          <p:cNvSpPr>
            <a:spLocks noGrp="1"/>
          </p:cNvSpPr>
          <p:nvPr>
            <p:ph type="sldNum" sz="quarter" idx="12"/>
          </p:nvPr>
        </p:nvSpPr>
        <p:spPr>
          <a:xfrm>
            <a:off x="7262622" y="4892040"/>
            <a:ext cx="1255014" cy="1005840"/>
          </a:xfrm>
        </p:spPr>
        <p:txBody>
          <a:bodyPr>
            <a:normAutofit/>
          </a:bodyPr>
          <a:lstStyle/>
          <a:p>
            <a:pPr>
              <a:spcAft>
                <a:spcPts val="600"/>
              </a:spcAft>
            </a:pPr>
            <a:fld id="{B330FB8B-015B-4BB6-AD14-7BEA45E4DF49}" type="slidenum">
              <a:rPr lang="en-US" sz="5700">
                <a:solidFill>
                  <a:srgbClr val="FFFFFF"/>
                </a:solidFill>
              </a:rPr>
              <a:pPr>
                <a:spcAft>
                  <a:spcPts val="600"/>
                </a:spcAft>
              </a:pPr>
              <a:t>4</a:t>
            </a:fld>
            <a:endParaRPr lang="en-US" sz="5700">
              <a:solidFill>
                <a:srgbClr val="FFFFFF"/>
              </a:solidFill>
            </a:endParaRPr>
          </a:p>
        </p:txBody>
      </p:sp>
    </p:spTree>
    <p:extLst>
      <p:ext uri="{BB962C8B-B14F-4D97-AF65-F5344CB8AC3E}">
        <p14:creationId xmlns:p14="http://schemas.microsoft.com/office/powerpoint/2010/main" val="369233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1FAA-43D0-4A85-8592-2ED2AA69090F}"/>
              </a:ext>
            </a:extLst>
          </p:cNvPr>
          <p:cNvSpPr>
            <a:spLocks noGrp="1"/>
          </p:cNvSpPr>
          <p:nvPr>
            <p:ph type="title"/>
          </p:nvPr>
        </p:nvSpPr>
        <p:spPr>
          <a:xfrm>
            <a:off x="457200" y="274638"/>
            <a:ext cx="8229600" cy="1401762"/>
          </a:xfrm>
        </p:spPr>
        <p:txBody>
          <a:bodyPr>
            <a:normAutofit fontScale="90000"/>
          </a:bodyPr>
          <a:lstStyle/>
          <a:p>
            <a:pPr algn="l"/>
            <a:r>
              <a:rPr lang="en-US" sz="3200" b="1" dirty="0">
                <a:latin typeface="+mn-lt"/>
              </a:rPr>
              <a:t>Since Feb., total jobs in NYC declined more and have rebounded less than for the nation overall—NYC jobs still down 14% vs. 6% for U.S.</a:t>
            </a:r>
          </a:p>
        </p:txBody>
      </p:sp>
      <p:pic>
        <p:nvPicPr>
          <p:cNvPr id="6" name="Content Placeholder 5">
            <a:extLst>
              <a:ext uri="{FF2B5EF4-FFF2-40B4-BE49-F238E27FC236}">
                <a16:creationId xmlns:a16="http://schemas.microsoft.com/office/drawing/2014/main" id="{2F3B9250-F67E-4A40-94E4-12F680C1A684}"/>
              </a:ext>
            </a:extLst>
          </p:cNvPr>
          <p:cNvPicPr>
            <a:picLocks noGrp="1" noChangeAspect="1"/>
          </p:cNvPicPr>
          <p:nvPr>
            <p:ph idx="1"/>
          </p:nvPr>
        </p:nvPicPr>
        <p:blipFill>
          <a:blip r:embed="rId2"/>
          <a:stretch>
            <a:fillRect/>
          </a:stretch>
        </p:blipFill>
        <p:spPr>
          <a:xfrm>
            <a:off x="762000" y="1855684"/>
            <a:ext cx="7696200" cy="4087915"/>
          </a:xfrm>
          <a:prstGeom prst="rect">
            <a:avLst/>
          </a:prstGeom>
        </p:spPr>
      </p:pic>
      <p:sp>
        <p:nvSpPr>
          <p:cNvPr id="4" name="Footer Placeholder 3">
            <a:extLst>
              <a:ext uri="{FF2B5EF4-FFF2-40B4-BE49-F238E27FC236}">
                <a16:creationId xmlns:a16="http://schemas.microsoft.com/office/drawing/2014/main" id="{41D485F9-1C17-423E-A293-C4FD8C0DE1A1}"/>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EFA885BE-852B-48F7-98DD-E7D8A7B690FB}"/>
              </a:ext>
            </a:extLst>
          </p:cNvPr>
          <p:cNvSpPr>
            <a:spLocks noGrp="1"/>
          </p:cNvSpPr>
          <p:nvPr>
            <p:ph type="sldNum" sz="quarter" idx="12"/>
          </p:nvPr>
        </p:nvSpPr>
        <p:spPr/>
        <p:txBody>
          <a:bodyPr/>
          <a:lstStyle/>
          <a:p>
            <a:fld id="{B330FB8B-015B-4BB6-AD14-7BEA45E4DF49}" type="slidenum">
              <a:rPr lang="en-US" smtClean="0"/>
              <a:t>5</a:t>
            </a:fld>
            <a:endParaRPr lang="en-US"/>
          </a:p>
        </p:txBody>
      </p:sp>
    </p:spTree>
    <p:extLst>
      <p:ext uri="{BB962C8B-B14F-4D97-AF65-F5344CB8AC3E}">
        <p14:creationId xmlns:p14="http://schemas.microsoft.com/office/powerpoint/2010/main" val="22966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A95AD-0739-40F9-9306-0EB259F734A1}"/>
              </a:ext>
            </a:extLst>
          </p:cNvPr>
          <p:cNvSpPr>
            <a:spLocks noGrp="1"/>
          </p:cNvSpPr>
          <p:nvPr>
            <p:ph type="title"/>
          </p:nvPr>
        </p:nvSpPr>
        <p:spPr>
          <a:xfrm>
            <a:off x="457200" y="274638"/>
            <a:ext cx="45719" cy="182562"/>
          </a:xfrm>
        </p:spPr>
        <p:txBody>
          <a:bodyPr>
            <a:normAutofit fontScale="90000"/>
          </a:bodyPr>
          <a:lstStyle/>
          <a:p>
            <a:br>
              <a:rPr lang="en-US" dirty="0"/>
            </a:br>
            <a:endParaRPr lang="en-US" dirty="0"/>
          </a:p>
        </p:txBody>
      </p:sp>
      <p:sp>
        <p:nvSpPr>
          <p:cNvPr id="6" name="Footer Placeholder 5">
            <a:extLst>
              <a:ext uri="{FF2B5EF4-FFF2-40B4-BE49-F238E27FC236}">
                <a16:creationId xmlns:a16="http://schemas.microsoft.com/office/drawing/2014/main" id="{AE9CC226-8627-476D-A6D0-02FDFA3D3941}"/>
              </a:ext>
            </a:extLst>
          </p:cNvPr>
          <p:cNvSpPr>
            <a:spLocks noGrp="1"/>
          </p:cNvSpPr>
          <p:nvPr>
            <p:ph type="ftr" sz="quarter" idx="11"/>
          </p:nvPr>
        </p:nvSpPr>
        <p:spPr/>
        <p:txBody>
          <a:bodyPr/>
          <a:lstStyle/>
          <a:p>
            <a:r>
              <a:rPr lang="en-US"/>
              <a:t>Center for New York City Affairs</a:t>
            </a:r>
          </a:p>
        </p:txBody>
      </p:sp>
      <p:sp>
        <p:nvSpPr>
          <p:cNvPr id="7" name="Slide Number Placeholder 6">
            <a:extLst>
              <a:ext uri="{FF2B5EF4-FFF2-40B4-BE49-F238E27FC236}">
                <a16:creationId xmlns:a16="http://schemas.microsoft.com/office/drawing/2014/main" id="{18C73624-B5C1-4679-B327-0CE0BA734D1C}"/>
              </a:ext>
            </a:extLst>
          </p:cNvPr>
          <p:cNvSpPr>
            <a:spLocks noGrp="1"/>
          </p:cNvSpPr>
          <p:nvPr>
            <p:ph type="sldNum" sz="quarter" idx="12"/>
          </p:nvPr>
        </p:nvSpPr>
        <p:spPr/>
        <p:txBody>
          <a:bodyPr/>
          <a:lstStyle/>
          <a:p>
            <a:fld id="{B330FB8B-015B-4BB6-AD14-7BEA45E4DF49}" type="slidenum">
              <a:rPr lang="en-US" smtClean="0"/>
              <a:t>6</a:t>
            </a:fld>
            <a:endParaRPr lang="en-US"/>
          </a:p>
        </p:txBody>
      </p:sp>
      <p:sp>
        <p:nvSpPr>
          <p:cNvPr id="16" name="TextBox 15">
            <a:extLst>
              <a:ext uri="{FF2B5EF4-FFF2-40B4-BE49-F238E27FC236}">
                <a16:creationId xmlns:a16="http://schemas.microsoft.com/office/drawing/2014/main" id="{23C54DEC-1AAB-4609-AA85-BCCA322A8AD9}"/>
              </a:ext>
            </a:extLst>
          </p:cNvPr>
          <p:cNvSpPr txBox="1"/>
          <p:nvPr/>
        </p:nvSpPr>
        <p:spPr>
          <a:xfrm>
            <a:off x="762001" y="5257800"/>
            <a:ext cx="7924800" cy="646331"/>
          </a:xfrm>
          <a:prstGeom prst="rect">
            <a:avLst/>
          </a:prstGeom>
          <a:noFill/>
        </p:spPr>
        <p:txBody>
          <a:bodyPr wrap="square" rtlCol="0">
            <a:spAutoFit/>
          </a:bodyPr>
          <a:lstStyle/>
          <a:p>
            <a:r>
              <a:rPr lang="en-US" dirty="0"/>
              <a:t>Note: self-employed and independent contractors have lost 500,000 +  jobs </a:t>
            </a:r>
          </a:p>
          <a:p>
            <a:r>
              <a:rPr lang="en-US" dirty="0"/>
              <a:t>not included in the payroll job numbers.</a:t>
            </a:r>
          </a:p>
        </p:txBody>
      </p:sp>
      <p:pic>
        <p:nvPicPr>
          <p:cNvPr id="5" name="Picture 4">
            <a:extLst>
              <a:ext uri="{FF2B5EF4-FFF2-40B4-BE49-F238E27FC236}">
                <a16:creationId xmlns:a16="http://schemas.microsoft.com/office/drawing/2014/main" id="{CC8E7605-2FEC-4E83-8EC1-26C7183253E7}"/>
              </a:ext>
            </a:extLst>
          </p:cNvPr>
          <p:cNvPicPr>
            <a:picLocks noChangeAspect="1"/>
          </p:cNvPicPr>
          <p:nvPr/>
        </p:nvPicPr>
        <p:blipFill>
          <a:blip r:embed="rId2"/>
          <a:stretch>
            <a:fillRect/>
          </a:stretch>
        </p:blipFill>
        <p:spPr>
          <a:xfrm>
            <a:off x="990600" y="838201"/>
            <a:ext cx="6981476" cy="4209836"/>
          </a:xfrm>
          <a:prstGeom prst="rect">
            <a:avLst/>
          </a:prstGeom>
        </p:spPr>
      </p:pic>
    </p:spTree>
    <p:extLst>
      <p:ext uri="{BB962C8B-B14F-4D97-AF65-F5344CB8AC3E}">
        <p14:creationId xmlns:p14="http://schemas.microsoft.com/office/powerpoint/2010/main" val="336045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962DB-F503-47D8-BA59-B5D705FA75AD}"/>
              </a:ext>
            </a:extLst>
          </p:cNvPr>
          <p:cNvSpPr>
            <a:spLocks noGrp="1"/>
          </p:cNvSpPr>
          <p:nvPr>
            <p:ph type="title"/>
          </p:nvPr>
        </p:nvSpPr>
        <p:spPr/>
        <p:txBody>
          <a:bodyPr>
            <a:normAutofit/>
          </a:bodyPr>
          <a:lstStyle/>
          <a:p>
            <a:pPr algn="l"/>
            <a:r>
              <a:rPr lang="en-US" sz="3200" dirty="0"/>
              <a:t>3 charts showing NYC monthly payroll jobs change, Feb.-Sept. 2020</a:t>
            </a:r>
          </a:p>
        </p:txBody>
      </p:sp>
      <p:sp>
        <p:nvSpPr>
          <p:cNvPr id="4" name="Footer Placeholder 3">
            <a:extLst>
              <a:ext uri="{FF2B5EF4-FFF2-40B4-BE49-F238E27FC236}">
                <a16:creationId xmlns:a16="http://schemas.microsoft.com/office/drawing/2014/main" id="{741498C9-73DA-4526-B921-AD46384CBEF2}"/>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DB6E00D9-BF85-448F-BAA6-68A0F5F23196}"/>
              </a:ext>
            </a:extLst>
          </p:cNvPr>
          <p:cNvSpPr>
            <a:spLocks noGrp="1"/>
          </p:cNvSpPr>
          <p:nvPr>
            <p:ph type="sldNum" sz="quarter" idx="12"/>
          </p:nvPr>
        </p:nvSpPr>
        <p:spPr/>
        <p:txBody>
          <a:bodyPr/>
          <a:lstStyle/>
          <a:p>
            <a:fld id="{B330FB8B-015B-4BB6-AD14-7BEA45E4DF49}" type="slidenum">
              <a:rPr lang="en-US" smtClean="0"/>
              <a:t>7</a:t>
            </a:fld>
            <a:endParaRPr lang="en-US"/>
          </a:p>
        </p:txBody>
      </p:sp>
      <p:sp>
        <p:nvSpPr>
          <p:cNvPr id="6" name="Content Placeholder 5">
            <a:extLst>
              <a:ext uri="{FF2B5EF4-FFF2-40B4-BE49-F238E27FC236}">
                <a16:creationId xmlns:a16="http://schemas.microsoft.com/office/drawing/2014/main" id="{BAFFA555-7C54-4CE6-8327-B76FD4884FEA}"/>
              </a:ext>
            </a:extLst>
          </p:cNvPr>
          <p:cNvSpPr>
            <a:spLocks noGrp="1"/>
          </p:cNvSpPr>
          <p:nvPr>
            <p:ph idx="1"/>
          </p:nvPr>
        </p:nvSpPr>
        <p:spPr>
          <a:xfrm>
            <a:off x="575353" y="1602965"/>
            <a:ext cx="8229600" cy="4525963"/>
          </a:xfrm>
        </p:spPr>
        <p:txBody>
          <a:bodyPr/>
          <a:lstStyle/>
          <a:p>
            <a:pPr marL="0" indent="0">
              <a:buNone/>
            </a:pPr>
            <a:endParaRPr lang="en-US" dirty="0"/>
          </a:p>
          <a:p>
            <a:pPr marL="0" indent="0">
              <a:buNone/>
            </a:pPr>
            <a:endParaRPr lang="en-US" dirty="0"/>
          </a:p>
        </p:txBody>
      </p:sp>
      <p:pic>
        <p:nvPicPr>
          <p:cNvPr id="10" name="Picture 9">
            <a:extLst>
              <a:ext uri="{FF2B5EF4-FFF2-40B4-BE49-F238E27FC236}">
                <a16:creationId xmlns:a16="http://schemas.microsoft.com/office/drawing/2014/main" id="{1EB77DA4-1940-40B7-8D61-DB1F5ECD37BF}"/>
              </a:ext>
            </a:extLst>
          </p:cNvPr>
          <p:cNvPicPr>
            <a:picLocks noChangeAspect="1"/>
          </p:cNvPicPr>
          <p:nvPr/>
        </p:nvPicPr>
        <p:blipFill>
          <a:blip r:embed="rId2"/>
          <a:stretch>
            <a:fillRect/>
          </a:stretch>
        </p:blipFill>
        <p:spPr>
          <a:xfrm>
            <a:off x="338191" y="1752600"/>
            <a:ext cx="8382000" cy="3505200"/>
          </a:xfrm>
          <a:prstGeom prst="rect">
            <a:avLst/>
          </a:prstGeom>
        </p:spPr>
      </p:pic>
    </p:spTree>
    <p:extLst>
      <p:ext uri="{BB962C8B-B14F-4D97-AF65-F5344CB8AC3E}">
        <p14:creationId xmlns:p14="http://schemas.microsoft.com/office/powerpoint/2010/main" val="159063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CD3C-5033-432A-8152-2250CD491FE9}"/>
              </a:ext>
            </a:extLst>
          </p:cNvPr>
          <p:cNvSpPr>
            <a:spLocks noGrp="1"/>
          </p:cNvSpPr>
          <p:nvPr>
            <p:ph type="title"/>
          </p:nvPr>
        </p:nvSpPr>
        <p:spPr>
          <a:xfrm>
            <a:off x="457200" y="274638"/>
            <a:ext cx="8229600" cy="5668962"/>
          </a:xfrm>
        </p:spPr>
        <p:txBody>
          <a:bodyPr/>
          <a:lstStyle/>
          <a:p>
            <a:r>
              <a:rPr lang="en-US" dirty="0"/>
              <a:t> </a:t>
            </a:r>
          </a:p>
        </p:txBody>
      </p:sp>
      <p:sp>
        <p:nvSpPr>
          <p:cNvPr id="3" name="Footer Placeholder 2">
            <a:extLst>
              <a:ext uri="{FF2B5EF4-FFF2-40B4-BE49-F238E27FC236}">
                <a16:creationId xmlns:a16="http://schemas.microsoft.com/office/drawing/2014/main" id="{4F7B4E54-1D0C-4FC9-B1B6-A7DB076B8618}"/>
              </a:ext>
            </a:extLst>
          </p:cNvPr>
          <p:cNvSpPr>
            <a:spLocks noGrp="1"/>
          </p:cNvSpPr>
          <p:nvPr>
            <p:ph type="ftr" sz="quarter" idx="11"/>
          </p:nvPr>
        </p:nvSpPr>
        <p:spPr/>
        <p:txBody>
          <a:bodyPr/>
          <a:lstStyle/>
          <a:p>
            <a:r>
              <a:rPr lang="en-US" dirty="0"/>
              <a:t>Center for New York City Affairs</a:t>
            </a:r>
          </a:p>
        </p:txBody>
      </p:sp>
      <p:sp>
        <p:nvSpPr>
          <p:cNvPr id="4" name="Slide Number Placeholder 3">
            <a:extLst>
              <a:ext uri="{FF2B5EF4-FFF2-40B4-BE49-F238E27FC236}">
                <a16:creationId xmlns:a16="http://schemas.microsoft.com/office/drawing/2014/main" id="{E73C5EFB-74F8-4D27-83E8-04BBCCADFDB5}"/>
              </a:ext>
            </a:extLst>
          </p:cNvPr>
          <p:cNvSpPr>
            <a:spLocks noGrp="1"/>
          </p:cNvSpPr>
          <p:nvPr>
            <p:ph type="sldNum" sz="quarter" idx="12"/>
          </p:nvPr>
        </p:nvSpPr>
        <p:spPr/>
        <p:txBody>
          <a:bodyPr/>
          <a:lstStyle/>
          <a:p>
            <a:fld id="{B330FB8B-015B-4BB6-AD14-7BEA45E4DF49}" type="slidenum">
              <a:rPr lang="en-US" smtClean="0"/>
              <a:t>8</a:t>
            </a:fld>
            <a:endParaRPr lang="en-US"/>
          </a:p>
        </p:txBody>
      </p:sp>
      <p:pic>
        <p:nvPicPr>
          <p:cNvPr id="7" name="Picture 6">
            <a:extLst>
              <a:ext uri="{FF2B5EF4-FFF2-40B4-BE49-F238E27FC236}">
                <a16:creationId xmlns:a16="http://schemas.microsoft.com/office/drawing/2014/main" id="{AD21CD4D-26D0-4E71-873B-1A8C9C660B76}"/>
              </a:ext>
            </a:extLst>
          </p:cNvPr>
          <p:cNvPicPr>
            <a:picLocks noChangeAspect="1"/>
          </p:cNvPicPr>
          <p:nvPr/>
        </p:nvPicPr>
        <p:blipFill>
          <a:blip r:embed="rId3"/>
          <a:stretch>
            <a:fillRect/>
          </a:stretch>
        </p:blipFill>
        <p:spPr>
          <a:xfrm>
            <a:off x="685800" y="914400"/>
            <a:ext cx="8153400" cy="4495800"/>
          </a:xfrm>
          <a:prstGeom prst="rect">
            <a:avLst/>
          </a:prstGeom>
        </p:spPr>
      </p:pic>
    </p:spTree>
    <p:extLst>
      <p:ext uri="{BB962C8B-B14F-4D97-AF65-F5344CB8AC3E}">
        <p14:creationId xmlns:p14="http://schemas.microsoft.com/office/powerpoint/2010/main" val="266046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0C88D81-C6E9-46CB-956B-7E49281382D5}"/>
              </a:ext>
            </a:extLst>
          </p:cNvPr>
          <p:cNvPicPr>
            <a:picLocks noChangeAspect="1"/>
          </p:cNvPicPr>
          <p:nvPr/>
        </p:nvPicPr>
        <p:blipFill>
          <a:blip r:embed="rId2"/>
          <a:stretch>
            <a:fillRect/>
          </a:stretch>
        </p:blipFill>
        <p:spPr>
          <a:xfrm>
            <a:off x="685800" y="1468642"/>
            <a:ext cx="7010400" cy="3204753"/>
          </a:xfrm>
          <a:prstGeom prst="rect">
            <a:avLst/>
          </a:prstGeom>
        </p:spPr>
      </p:pic>
      <p:sp>
        <p:nvSpPr>
          <p:cNvPr id="2" name="Title 1">
            <a:extLst>
              <a:ext uri="{FF2B5EF4-FFF2-40B4-BE49-F238E27FC236}">
                <a16:creationId xmlns:a16="http://schemas.microsoft.com/office/drawing/2014/main" id="{DCDAFE34-91F1-437B-BD30-031DB4DFD14B}"/>
              </a:ext>
            </a:extLst>
          </p:cNvPr>
          <p:cNvSpPr>
            <a:spLocks noGrp="1"/>
          </p:cNvSpPr>
          <p:nvPr>
            <p:ph type="title"/>
          </p:nvPr>
        </p:nvSpPr>
        <p:spPr>
          <a:xfrm>
            <a:off x="457200" y="274638"/>
            <a:ext cx="8229600" cy="5592762"/>
          </a:xfrm>
        </p:spPr>
        <p:txBody>
          <a:bodyPr/>
          <a:lstStyle/>
          <a:p>
            <a:r>
              <a:rPr lang="en-US" dirty="0"/>
              <a:t> </a:t>
            </a:r>
          </a:p>
        </p:txBody>
      </p:sp>
      <p:sp>
        <p:nvSpPr>
          <p:cNvPr id="3" name="Footer Placeholder 2">
            <a:extLst>
              <a:ext uri="{FF2B5EF4-FFF2-40B4-BE49-F238E27FC236}">
                <a16:creationId xmlns:a16="http://schemas.microsoft.com/office/drawing/2014/main" id="{F506D292-93D3-444A-91AA-760CFEBE21FC}"/>
              </a:ext>
            </a:extLst>
          </p:cNvPr>
          <p:cNvSpPr>
            <a:spLocks noGrp="1"/>
          </p:cNvSpPr>
          <p:nvPr>
            <p:ph type="ftr" sz="quarter" idx="11"/>
          </p:nvPr>
        </p:nvSpPr>
        <p:spPr/>
        <p:txBody>
          <a:bodyPr/>
          <a:lstStyle/>
          <a:p>
            <a:r>
              <a:rPr lang="en-US"/>
              <a:t>Center for New York City Affairs</a:t>
            </a:r>
          </a:p>
        </p:txBody>
      </p:sp>
      <p:sp>
        <p:nvSpPr>
          <p:cNvPr id="4" name="Slide Number Placeholder 3">
            <a:extLst>
              <a:ext uri="{FF2B5EF4-FFF2-40B4-BE49-F238E27FC236}">
                <a16:creationId xmlns:a16="http://schemas.microsoft.com/office/drawing/2014/main" id="{8875D055-B466-472F-B24B-328072D56D39}"/>
              </a:ext>
            </a:extLst>
          </p:cNvPr>
          <p:cNvSpPr>
            <a:spLocks noGrp="1"/>
          </p:cNvSpPr>
          <p:nvPr>
            <p:ph type="sldNum" sz="quarter" idx="12"/>
          </p:nvPr>
        </p:nvSpPr>
        <p:spPr/>
        <p:txBody>
          <a:bodyPr/>
          <a:lstStyle/>
          <a:p>
            <a:fld id="{B330FB8B-015B-4BB6-AD14-7BEA45E4DF49}" type="slidenum">
              <a:rPr lang="en-US" smtClean="0"/>
              <a:t>9</a:t>
            </a:fld>
            <a:endParaRPr lang="en-US"/>
          </a:p>
        </p:txBody>
      </p:sp>
    </p:spTree>
    <p:extLst>
      <p:ext uri="{BB962C8B-B14F-4D97-AF65-F5344CB8AC3E}">
        <p14:creationId xmlns:p14="http://schemas.microsoft.com/office/powerpoint/2010/main" val="1361481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741</Words>
  <Application>Microsoft Office PowerPoint</Application>
  <PresentationFormat>On-screen Show (4:3)</PresentationFormat>
  <Paragraphs>81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Courier New</vt:lpstr>
      <vt:lpstr>Office Theme</vt:lpstr>
      <vt:lpstr>  The New York City Labor Market Implications of Covid-19   James A. Parrott  Center for New York City Affairs at The New School  JamesParrott@newschool.edu  www.centernyc.org  New York City Employment and Training Coalition Workforce Business Council October 29, 2020  Funding support provided by Robin Hood Foundation, JPMorgan Chase Foundation, New York City Workforce Development Fund, New York Community Trust,  21st Century ILGWU Heritage Fund, and Consortium for Worker Education  </vt:lpstr>
      <vt:lpstr>Economic Update: More precarious NYC economy than any time since the 1970s economic/fiscal crisis</vt:lpstr>
      <vt:lpstr>In addition to enormous job losses, broader economic risks to NYC</vt:lpstr>
      <vt:lpstr>The Covid-19 crisis economy </vt:lpstr>
      <vt:lpstr>Since Feb., total jobs in NYC declined more and have rebounded less than for the nation overall—NYC jobs still down 14% vs. 6% for U.S.</vt:lpstr>
      <vt:lpstr> </vt:lpstr>
      <vt:lpstr>3 charts showing NYC monthly payroll jobs change, Feb.-Sept. 2020</vt:lpstr>
      <vt:lpstr> </vt:lpstr>
      <vt:lpstr> </vt:lpstr>
      <vt:lpstr>NYC industries with greatest job losses vs. the U.S. are all face-to-face industries</vt:lpstr>
      <vt:lpstr>NYS continuing weekly UI claims to Oct. 10;  NYC now accounts for 57% of statewide total.</vt:lpstr>
      <vt:lpstr>Official NYC unemployment rate vs. UI claims as % of February labor force, September 2020</vt:lpstr>
      <vt:lpstr>CNYCA Covid-19 Economic Recovery Project</vt:lpstr>
      <vt:lpstr>The road from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New York City Labor Market Implications of Covid-19   James A. Parrott  Center for New York City Affairs at The New School  JamesParrott@newschool.edu  www.centernyc.org  New York City Employment and Training Coalition Workforce Business Council October 29, 2020  Funding support provided by Robin Hood Foundation, JPMorgan Chase Foundation, New York City Workforce Development Fund, New York Community Trust,  21st Century ILGWU Heritage Fund, and Consortium for Worker Education  </dc:title>
  <dc:creator>james parrott</dc:creator>
  <cp:lastModifiedBy>james parrott</cp:lastModifiedBy>
  <cp:revision>4</cp:revision>
  <cp:lastPrinted>2020-10-29T20:06:26Z</cp:lastPrinted>
  <dcterms:created xsi:type="dcterms:W3CDTF">2020-10-29T19:52:30Z</dcterms:created>
  <dcterms:modified xsi:type="dcterms:W3CDTF">2020-10-29T20:15:53Z</dcterms:modified>
</cp:coreProperties>
</file>