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648" r:id="rId2"/>
  </p:sldMasterIdLst>
  <p:notesMasterIdLst>
    <p:notesMasterId r:id="rId15"/>
  </p:notesMasterIdLst>
  <p:handoutMasterIdLst>
    <p:handoutMasterId r:id="rId16"/>
  </p:handoutMasterIdLst>
  <p:sldIdLst>
    <p:sldId id="257" r:id="rId3"/>
    <p:sldId id="297" r:id="rId4"/>
    <p:sldId id="324" r:id="rId5"/>
    <p:sldId id="313" r:id="rId6"/>
    <p:sldId id="325" r:id="rId7"/>
    <p:sldId id="306" r:id="rId8"/>
    <p:sldId id="328" r:id="rId9"/>
    <p:sldId id="326" r:id="rId10"/>
    <p:sldId id="330" r:id="rId11"/>
    <p:sldId id="329" r:id="rId12"/>
    <p:sldId id="331" r:id="rId13"/>
    <p:sldId id="312"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varScale="1">
        <p:scale>
          <a:sx n="62" d="100"/>
          <a:sy n="62" d="100"/>
        </p:scale>
        <p:origin x="13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228" cy="465773"/>
          </a:xfrm>
          <a:prstGeom prst="rect">
            <a:avLst/>
          </a:prstGeom>
        </p:spPr>
        <p:txBody>
          <a:bodyPr vert="horz" lIns="92461" tIns="46232" rIns="92461" bIns="46232" rtlCol="0"/>
          <a:lstStyle>
            <a:lvl1pPr algn="l">
              <a:defRPr sz="1200"/>
            </a:lvl1pPr>
          </a:lstStyle>
          <a:p>
            <a:endParaRPr lang="en-US"/>
          </a:p>
        </p:txBody>
      </p:sp>
      <p:sp>
        <p:nvSpPr>
          <p:cNvPr id="3" name="Date Placeholder 2"/>
          <p:cNvSpPr>
            <a:spLocks noGrp="1"/>
          </p:cNvSpPr>
          <p:nvPr>
            <p:ph type="dt" sz="quarter" idx="1"/>
          </p:nvPr>
        </p:nvSpPr>
        <p:spPr>
          <a:xfrm>
            <a:off x="3994410" y="0"/>
            <a:ext cx="3057227" cy="465773"/>
          </a:xfrm>
          <a:prstGeom prst="rect">
            <a:avLst/>
          </a:prstGeom>
        </p:spPr>
        <p:txBody>
          <a:bodyPr vert="horz" lIns="92461" tIns="46232" rIns="92461" bIns="46232" rtlCol="0"/>
          <a:lstStyle>
            <a:lvl1pPr algn="r">
              <a:defRPr sz="1200"/>
            </a:lvl1pPr>
          </a:lstStyle>
          <a:p>
            <a:fld id="{4321B746-2C64-4C9F-B268-4A0008034CF6}" type="datetimeFigureOut">
              <a:rPr lang="en-US" smtClean="0"/>
              <a:t>1/18/2021</a:t>
            </a:fld>
            <a:endParaRPr lang="en-US"/>
          </a:p>
        </p:txBody>
      </p:sp>
      <p:sp>
        <p:nvSpPr>
          <p:cNvPr id="4" name="Footer Placeholder 3"/>
          <p:cNvSpPr>
            <a:spLocks noGrp="1"/>
          </p:cNvSpPr>
          <p:nvPr>
            <p:ph type="ftr" sz="quarter" idx="2"/>
          </p:nvPr>
        </p:nvSpPr>
        <p:spPr>
          <a:xfrm>
            <a:off x="0" y="8841739"/>
            <a:ext cx="3057228" cy="465773"/>
          </a:xfrm>
          <a:prstGeom prst="rect">
            <a:avLst/>
          </a:prstGeom>
        </p:spPr>
        <p:txBody>
          <a:bodyPr vert="horz" lIns="92461" tIns="46232" rIns="92461"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3994410" y="8841739"/>
            <a:ext cx="3057227" cy="465773"/>
          </a:xfrm>
          <a:prstGeom prst="rect">
            <a:avLst/>
          </a:prstGeom>
        </p:spPr>
        <p:txBody>
          <a:bodyPr vert="horz" lIns="92461" tIns="46232" rIns="92461" bIns="46232" rtlCol="0" anchor="b"/>
          <a:lstStyle>
            <a:lvl1pPr algn="r">
              <a:defRPr sz="1200"/>
            </a:lvl1pPr>
          </a:lstStyle>
          <a:p>
            <a:fld id="{06F95E5C-53CF-48F7-BF73-9810BB38F52C}" type="slidenum">
              <a:rPr lang="en-US" smtClean="0"/>
              <a:t>‹#›</a:t>
            </a:fld>
            <a:endParaRPr lang="en-US"/>
          </a:p>
        </p:txBody>
      </p:sp>
    </p:spTree>
    <p:extLst>
      <p:ext uri="{BB962C8B-B14F-4D97-AF65-F5344CB8AC3E}">
        <p14:creationId xmlns:p14="http://schemas.microsoft.com/office/powerpoint/2010/main" val="226762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77ABFD83-6436-47F4-A076-F0BC235D44EF}" type="datetimeFigureOut">
              <a:rPr lang="en-US" smtClean="0"/>
              <a:t>1/18/2021</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716EFE9D-3260-4192-996F-D9F665FB8C95}" type="slidenum">
              <a:rPr lang="en-US" smtClean="0"/>
              <a:t>‹#›</a:t>
            </a:fld>
            <a:endParaRPr lang="en-US"/>
          </a:p>
        </p:txBody>
      </p:sp>
    </p:spTree>
    <p:extLst>
      <p:ext uri="{BB962C8B-B14F-4D97-AF65-F5344CB8AC3E}">
        <p14:creationId xmlns:p14="http://schemas.microsoft.com/office/powerpoint/2010/main" val="14801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EFAF96-5E9D-4E05-9361-A8437C6909B9}" type="slidenum">
              <a:rPr lang="en-US" smtClean="0"/>
              <a:t>12</a:t>
            </a:fld>
            <a:endParaRPr lang="en-US"/>
          </a:p>
        </p:txBody>
      </p:sp>
    </p:spTree>
    <p:extLst>
      <p:ext uri="{BB962C8B-B14F-4D97-AF65-F5344CB8AC3E}">
        <p14:creationId xmlns:p14="http://schemas.microsoft.com/office/powerpoint/2010/main" val="15073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B1A751-636A-4F9E-BA1B-4A759369F40C}" type="datetime1">
              <a:rPr lang="en-US" smtClean="0"/>
              <a:t>1/18/2021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36110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8A51C-286B-4051-A744-72ABACED0615}" type="datetime1">
              <a:rPr lang="en-US" smtClean="0"/>
              <a:t>1/18/2021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757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D1D72-B9D6-4464-9EE2-F85A0152E82D}" type="datetime1">
              <a:rPr lang="en-US" smtClean="0"/>
              <a:t>1/18/2021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65621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C00E-BD1E-4770-B4FB-9BCA3B6E1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EF94D-2D5E-477F-A8FB-E39D3260BEA0}"/>
              </a:ext>
            </a:extLst>
          </p:cNvPr>
          <p:cNvSpPr>
            <a:spLocks noGrp="1"/>
          </p:cNvSpPr>
          <p:nvPr>
            <p:ph type="dt" sz="half" idx="10"/>
          </p:nvPr>
        </p:nvSpPr>
        <p:spPr/>
        <p:txBody>
          <a:bodyPr/>
          <a:lstStyle/>
          <a:p>
            <a:fld id="{9007071D-8A1F-4D98-BF82-6A9FB71F3E36}" type="datetime1">
              <a:rPr lang="en-US" smtClean="0"/>
              <a:t>1/18/2021</a:t>
            </a:fld>
            <a:endParaRPr lang="en-US"/>
          </a:p>
        </p:txBody>
      </p:sp>
      <p:sp>
        <p:nvSpPr>
          <p:cNvPr id="4" name="Footer Placeholder 3">
            <a:extLst>
              <a:ext uri="{FF2B5EF4-FFF2-40B4-BE49-F238E27FC236}">
                <a16:creationId xmlns:a16="http://schemas.microsoft.com/office/drawing/2014/main" id="{B7CC45B7-5F29-4523-B265-511F197563A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63AC3DF-F7DC-4AF3-98A6-9D8952B852C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09022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D8E3F-187B-4E66-A9FF-C39CE8DF6CD3}" type="datetime1">
              <a:rPr lang="en-US" smtClean="0"/>
              <a:t>1/18/2021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23647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91955-7EE3-4070-97E0-9361FEE11D44}" type="datetime1">
              <a:rPr lang="en-US" smtClean="0"/>
              <a:t>1/18/2021</a:t>
            </a:fld>
            <a:endParaRPr lang="en-US"/>
          </a:p>
        </p:txBody>
      </p:sp>
      <p:sp>
        <p:nvSpPr>
          <p:cNvPr id="5" name="Footer Placeholder 4"/>
          <p:cNvSpPr>
            <a:spLocks noGrp="1"/>
          </p:cNvSpPr>
          <p:nvPr>
            <p:ph type="ftr" sz="quarter" idx="11"/>
          </p:nvPr>
        </p:nvSpPr>
        <p:spPr/>
        <p:txBody>
          <a:bodyPr/>
          <a:lstStyle/>
          <a:p>
            <a:r>
              <a:rPr lang="en-US"/>
              <a:t>Center for New York City Affairs</a:t>
            </a:r>
          </a:p>
        </p:txBody>
      </p:sp>
      <p:sp>
        <p:nvSpPr>
          <p:cNvPr id="6" name="Slide Number Placeholder 5"/>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606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F07B41-6881-4EB4-8E5D-9D0774301090}" type="datetime1">
              <a:rPr lang="en-US" smtClean="0"/>
              <a:t>1/18/2021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50455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DB9C81-E0C4-4D8C-9A32-ACF077D76360}" type="datetime1">
              <a:rPr lang="en-US" smtClean="0"/>
              <a:t>1/18/2021</a:t>
            </a:fld>
            <a:endParaRPr lang="en-US"/>
          </a:p>
        </p:txBody>
      </p:sp>
      <p:sp>
        <p:nvSpPr>
          <p:cNvPr id="8" name="Footer Placeholder 7"/>
          <p:cNvSpPr>
            <a:spLocks noGrp="1"/>
          </p:cNvSpPr>
          <p:nvPr>
            <p:ph type="ftr" sz="quarter" idx="11"/>
          </p:nvPr>
        </p:nvSpPr>
        <p:spPr/>
        <p:txBody>
          <a:bodyPr/>
          <a:lstStyle/>
          <a:p>
            <a:r>
              <a:rPr lang="en-US"/>
              <a:t>Center for New York City Affairs</a:t>
            </a:r>
          </a:p>
        </p:txBody>
      </p:sp>
      <p:sp>
        <p:nvSpPr>
          <p:cNvPr id="9" name="Slide Number Placeholder 8"/>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340066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E13F6F-2388-458A-997F-695C63EEF979}" type="datetime1">
              <a:rPr lang="en-US" smtClean="0"/>
              <a:t>1/18/2021</a:t>
            </a:fld>
            <a:endParaRPr lang="en-US"/>
          </a:p>
        </p:txBody>
      </p:sp>
      <p:sp>
        <p:nvSpPr>
          <p:cNvPr id="4" name="Footer Placeholder 3"/>
          <p:cNvSpPr>
            <a:spLocks noGrp="1"/>
          </p:cNvSpPr>
          <p:nvPr>
            <p:ph type="ftr" sz="quarter" idx="11"/>
          </p:nvPr>
        </p:nvSpPr>
        <p:spPr/>
        <p:txBody>
          <a:bodyPr/>
          <a:lstStyle/>
          <a:p>
            <a:r>
              <a:rPr lang="en-US"/>
              <a:t>Center for New York City Affairs</a:t>
            </a:r>
          </a:p>
        </p:txBody>
      </p:sp>
      <p:sp>
        <p:nvSpPr>
          <p:cNvPr id="5" name="Slide Number Placeholder 4"/>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1475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21741-CC98-4C03-9FF6-AF9436E44103}" type="datetime1">
              <a:rPr lang="en-US" smtClean="0"/>
              <a:t>1/18/2021</a:t>
            </a:fld>
            <a:endParaRPr lang="en-US"/>
          </a:p>
        </p:txBody>
      </p:sp>
      <p:sp>
        <p:nvSpPr>
          <p:cNvPr id="3" name="Footer Placeholder 2"/>
          <p:cNvSpPr>
            <a:spLocks noGrp="1"/>
          </p:cNvSpPr>
          <p:nvPr>
            <p:ph type="ftr" sz="quarter" idx="11"/>
          </p:nvPr>
        </p:nvSpPr>
        <p:spPr/>
        <p:txBody>
          <a:bodyPr/>
          <a:lstStyle/>
          <a:p>
            <a:r>
              <a:rPr lang="en-US"/>
              <a:t>Center for New York City Affairs</a:t>
            </a:r>
          </a:p>
        </p:txBody>
      </p:sp>
      <p:sp>
        <p:nvSpPr>
          <p:cNvPr id="4" name="Slide Number Placeholder 3"/>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203581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BE4B8-2487-4B20-AB89-A00A959BA511}" type="datetime1">
              <a:rPr lang="en-US" smtClean="0"/>
              <a:t>1/18/2021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2146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DDE98-D6C9-4B35-83AB-F70A24F9BD50}" type="datetime1">
              <a:rPr lang="en-US" smtClean="0"/>
              <a:t>1/18/2021</a:t>
            </a:fld>
            <a:endParaRPr lang="en-US"/>
          </a:p>
        </p:txBody>
      </p:sp>
      <p:sp>
        <p:nvSpPr>
          <p:cNvPr id="6" name="Footer Placeholder 5"/>
          <p:cNvSpPr>
            <a:spLocks noGrp="1"/>
          </p:cNvSpPr>
          <p:nvPr>
            <p:ph type="ftr" sz="quarter" idx="11"/>
          </p:nvPr>
        </p:nvSpPr>
        <p:spPr/>
        <p:txBody>
          <a:bodyPr/>
          <a:lstStyle/>
          <a:p>
            <a:r>
              <a:rPr lang="en-US"/>
              <a:t>Center for New York City Affairs</a:t>
            </a:r>
          </a:p>
        </p:txBody>
      </p:sp>
      <p:sp>
        <p:nvSpPr>
          <p:cNvPr id="7" name="Slide Number Placeholder 6"/>
          <p:cNvSpPr>
            <a:spLocks noGrp="1"/>
          </p:cNvSpPr>
          <p:nvPr>
            <p:ph type="sldNum" sz="quarter" idx="12"/>
          </p:nvPr>
        </p:nvSpPr>
        <p:spPr/>
        <p:txBody>
          <a:bodyPr/>
          <a:lstStyle/>
          <a:p>
            <a:fld id="{B330FB8B-015B-4BB6-AD14-7BEA45E4DF49}" type="slidenum">
              <a:rPr lang="en-US" smtClean="0"/>
              <a:t>‹#›</a:t>
            </a:fld>
            <a:endParaRPr lang="en-US"/>
          </a:p>
        </p:txBody>
      </p:sp>
    </p:spTree>
    <p:extLst>
      <p:ext uri="{BB962C8B-B14F-4D97-AF65-F5344CB8AC3E}">
        <p14:creationId xmlns:p14="http://schemas.microsoft.com/office/powerpoint/2010/main" val="182575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D541-E3E2-477A-9ECD-D9E396CBFC5F}" type="datetime1">
              <a:rPr lang="en-US" smtClean="0"/>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Center for New York City Affairs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0FB8B-015B-4BB6-AD14-7BEA45E4DF49}" type="slidenum">
              <a:rPr lang="en-US" smtClean="0"/>
              <a:t>‹#›</a:t>
            </a:fld>
            <a:endParaRPr lang="en-US"/>
          </a:p>
        </p:txBody>
      </p:sp>
    </p:spTree>
    <p:extLst>
      <p:ext uri="{BB962C8B-B14F-4D97-AF65-F5344CB8AC3E}">
        <p14:creationId xmlns:p14="http://schemas.microsoft.com/office/powerpoint/2010/main" val="30028790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B0941-51AE-425C-8B0E-295E9DBB2D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F0CD5-236E-4F63-A119-84E36E0E75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C6AF-FA30-4F09-ADFB-60722DFFDC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AF616B-DDAB-42EE-A4CD-0BD5EA0E9AF9}" type="datetime1">
              <a:rPr lang="en-US" smtClean="0"/>
              <a:t>1/18/2021</a:t>
            </a:fld>
            <a:endParaRPr lang="en-US"/>
          </a:p>
        </p:txBody>
      </p:sp>
      <p:sp>
        <p:nvSpPr>
          <p:cNvPr id="5" name="Footer Placeholder 4">
            <a:extLst>
              <a:ext uri="{FF2B5EF4-FFF2-40B4-BE49-F238E27FC236}">
                <a16:creationId xmlns:a16="http://schemas.microsoft.com/office/drawing/2014/main" id="{BA76BFF3-A740-4DCF-A4C0-2B191038C9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Center for New York City Affairs</a:t>
            </a:r>
          </a:p>
        </p:txBody>
      </p:sp>
      <p:sp>
        <p:nvSpPr>
          <p:cNvPr id="6" name="Slide Number Placeholder 5">
            <a:extLst>
              <a:ext uri="{FF2B5EF4-FFF2-40B4-BE49-F238E27FC236}">
                <a16:creationId xmlns:a16="http://schemas.microsoft.com/office/drawing/2014/main" id="{A4E7F937-1170-4277-B9B6-25D0F455D8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753DFF-8885-4DF9-B834-09ADC70E4708}" type="slidenum">
              <a:rPr lang="en-US" smtClean="0"/>
              <a:t>‹#›</a:t>
            </a:fld>
            <a:endParaRPr lang="en-US"/>
          </a:p>
        </p:txBody>
      </p:sp>
    </p:spTree>
    <p:extLst>
      <p:ext uri="{BB962C8B-B14F-4D97-AF65-F5344CB8AC3E}">
        <p14:creationId xmlns:p14="http://schemas.microsoft.com/office/powerpoint/2010/main" val="3063047022"/>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Parrott@newschool.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centerny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B4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generated with very high confidence">
            <a:extLst>
              <a:ext uri="{FF2B5EF4-FFF2-40B4-BE49-F238E27FC236}">
                <a16:creationId xmlns:a16="http://schemas.microsoft.com/office/drawing/2014/main" id="{1F8BCAFE-4A31-4BDE-974E-BDA54EB2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49" y="431657"/>
            <a:ext cx="3385711" cy="1929855"/>
          </a:xfrm>
          <a:prstGeom prst="rect">
            <a:avLst/>
          </a:prstGeom>
        </p:spPr>
      </p:pic>
      <p:sp>
        <p:nvSpPr>
          <p:cNvPr id="2" name="Title 1">
            <a:extLst>
              <a:ext uri="{FF2B5EF4-FFF2-40B4-BE49-F238E27FC236}">
                <a16:creationId xmlns:a16="http://schemas.microsoft.com/office/drawing/2014/main" id="{80968A90-9692-4D0E-A149-95D356212432}"/>
              </a:ext>
            </a:extLst>
          </p:cNvPr>
          <p:cNvSpPr>
            <a:spLocks noGrp="1"/>
          </p:cNvSpPr>
          <p:nvPr>
            <p:ph type="ctrTitle"/>
          </p:nvPr>
        </p:nvSpPr>
        <p:spPr>
          <a:xfrm>
            <a:off x="4656105" y="431657"/>
            <a:ext cx="3903849" cy="6197743"/>
          </a:xfrm>
        </p:spPr>
        <p:txBody>
          <a:bodyPr anchor="b">
            <a:normAutofit fontScale="90000"/>
          </a:bodyPr>
          <a:lstStyle/>
          <a:p>
            <a:pPr algn="l"/>
            <a:br>
              <a:rPr lang="en-US" sz="3100" b="1" dirty="0">
                <a:latin typeface="Cambria" panose="02040503050406030204" pitchFamily="18" charset="0"/>
              </a:rPr>
            </a:br>
            <a:br>
              <a:rPr lang="en-US" sz="3100" b="1" dirty="0">
                <a:latin typeface="Cambria" panose="02040503050406030204" pitchFamily="18" charset="0"/>
              </a:rPr>
            </a:br>
            <a:br>
              <a:rPr lang="en-US" sz="3100" b="1" dirty="0">
                <a:latin typeface="Cambria" panose="02040503050406030204" pitchFamily="18" charset="0"/>
              </a:rPr>
            </a:br>
            <a:r>
              <a:rPr lang="en-US" sz="2200" b="1" dirty="0">
                <a:latin typeface="Cambria" panose="02040503050406030204" pitchFamily="18" charset="0"/>
              </a:rPr>
              <a:t>The Covid-19 impact on </a:t>
            </a:r>
            <a:br>
              <a:rPr lang="en-US" sz="2200" b="1" dirty="0">
                <a:latin typeface="Cambria" panose="02040503050406030204" pitchFamily="18" charset="0"/>
              </a:rPr>
            </a:br>
            <a:r>
              <a:rPr lang="en-US" sz="2200" b="1" dirty="0">
                <a:latin typeface="Cambria" panose="02040503050406030204" pitchFamily="18" charset="0"/>
              </a:rPr>
              <a:t>NYC’s healthcare workforce</a:t>
            </a:r>
            <a:br>
              <a:rPr lang="en-US" sz="2200" b="1" dirty="0">
                <a:latin typeface="Cambria" panose="02040503050406030204" pitchFamily="18" charset="0"/>
              </a:rPr>
            </a:br>
            <a:r>
              <a:rPr lang="en-US" sz="2800" b="1" dirty="0">
                <a:latin typeface="Cambria" panose="02040503050406030204" pitchFamily="18" charset="0"/>
              </a:rPr>
              <a:t> </a:t>
            </a:r>
            <a:br>
              <a:rPr lang="en-US" sz="2800" b="1" dirty="0">
                <a:latin typeface="Cambria" panose="02040503050406030204" pitchFamily="18" charset="0"/>
              </a:rPr>
            </a:br>
            <a:br>
              <a:rPr lang="en-US" sz="2200" b="1" dirty="0">
                <a:latin typeface="Cambria" panose="02040503050406030204" pitchFamily="18" charset="0"/>
              </a:rPr>
            </a:br>
            <a:r>
              <a:rPr lang="en-US" sz="2000" b="1" dirty="0">
                <a:latin typeface="Cambria" panose="02040503050406030204" pitchFamily="18" charset="0"/>
              </a:rPr>
              <a:t> </a:t>
            </a:r>
            <a:r>
              <a:rPr lang="en-US" sz="2000" dirty="0">
                <a:latin typeface="Cambria" panose="02040503050406030204" pitchFamily="18" charset="0"/>
              </a:rPr>
              <a:t>James A. Parrott</a:t>
            </a:r>
            <a:br>
              <a:rPr lang="en-US" sz="2000" dirty="0">
                <a:latin typeface="Cambria" panose="02040503050406030204" pitchFamily="18" charset="0"/>
              </a:rPr>
            </a:br>
            <a:r>
              <a:rPr lang="en-US" sz="2000" dirty="0">
                <a:latin typeface="Cambria" panose="02040503050406030204" pitchFamily="18" charset="0"/>
              </a:rPr>
              <a:t> Center for New York City Affairs at    The New School</a:t>
            </a:r>
            <a:br>
              <a:rPr lang="en-US" sz="2000" dirty="0">
                <a:latin typeface="Cambria" panose="02040503050406030204" pitchFamily="18" charset="0"/>
              </a:rPr>
            </a:br>
            <a:r>
              <a:rPr lang="en-US" sz="2200" dirty="0">
                <a:latin typeface="Cambria" panose="02040503050406030204" pitchFamily="18" charset="0"/>
              </a:rPr>
              <a:t> </a:t>
            </a:r>
            <a:r>
              <a:rPr lang="en-US" sz="1800" dirty="0">
                <a:latin typeface="Cambria" panose="02040503050406030204" pitchFamily="18" charset="0"/>
                <a:hlinkClick r:id="rId3"/>
              </a:rPr>
              <a:t>JamesParrott@newschool.edu</a:t>
            </a:r>
            <a:br>
              <a:rPr lang="en-US" sz="1800" dirty="0">
                <a:latin typeface="Cambria" panose="02040503050406030204" pitchFamily="18" charset="0"/>
              </a:rPr>
            </a:br>
            <a:r>
              <a:rPr lang="en-US" sz="1800" dirty="0">
                <a:latin typeface="Cambria" panose="02040503050406030204" pitchFamily="18" charset="0"/>
              </a:rPr>
              <a:t> </a:t>
            </a:r>
            <a:r>
              <a:rPr lang="en-US" sz="1800" dirty="0">
                <a:latin typeface="Cambria" panose="02040503050406030204" pitchFamily="18" charset="0"/>
                <a:hlinkClick r:id="rId4"/>
              </a:rPr>
              <a:t>www.centernyc.org</a:t>
            </a:r>
            <a:br>
              <a:rPr lang="en-US" sz="1800" dirty="0">
                <a:latin typeface="Cambria" panose="02040503050406030204" pitchFamily="18" charset="0"/>
              </a:rPr>
            </a:br>
            <a:br>
              <a:rPr lang="en-US" sz="2200" dirty="0">
                <a:latin typeface="Cambria" panose="02040503050406030204" pitchFamily="18" charset="0"/>
              </a:rPr>
            </a:br>
            <a:r>
              <a:rPr lang="en-US" sz="2000" dirty="0">
                <a:latin typeface="Cambria" panose="02040503050406030204" pitchFamily="18" charset="0"/>
              </a:rPr>
              <a:t>WPTI Employer Symposium Series—Healthcare</a:t>
            </a:r>
            <a:r>
              <a:rPr lang="en-US" sz="1800" dirty="0">
                <a:latin typeface="Cambria" panose="02040503050406030204" pitchFamily="18" charset="0"/>
              </a:rPr>
              <a:t>, January 19, 2021</a:t>
            </a:r>
            <a:br>
              <a:rPr lang="en-US" sz="2000" dirty="0">
                <a:latin typeface="Cambria" panose="02040503050406030204" pitchFamily="18" charset="0"/>
              </a:rPr>
            </a:br>
            <a:br>
              <a:rPr lang="en-US" sz="2000" dirty="0">
                <a:latin typeface="Cambria" panose="02040503050406030204" pitchFamily="18" charset="0"/>
              </a:rPr>
            </a:br>
            <a:r>
              <a:rPr lang="en-US" sz="1600" dirty="0">
                <a:latin typeface="Cambria" panose="02040503050406030204" pitchFamily="18" charset="0"/>
              </a:rPr>
              <a:t>Funding support provided by Robin Hood Foundation, JPMorgan Chase Foundation, New York City Workforce Development Fund, New York Community Trust,  21</a:t>
            </a:r>
            <a:r>
              <a:rPr lang="en-US" sz="1600" baseline="30000" dirty="0">
                <a:latin typeface="Cambria" panose="02040503050406030204" pitchFamily="18" charset="0"/>
              </a:rPr>
              <a:t>st</a:t>
            </a:r>
            <a:r>
              <a:rPr lang="en-US" sz="1600" dirty="0">
                <a:latin typeface="Cambria" panose="02040503050406030204" pitchFamily="18" charset="0"/>
              </a:rPr>
              <a:t> Century ILGWU Heritage Fund, and Consortium for Worker Education</a:t>
            </a:r>
            <a:br>
              <a:rPr lang="en-US" sz="1600" dirty="0">
                <a:latin typeface="Cambria" panose="02040503050406030204" pitchFamily="18" charset="0"/>
              </a:rPr>
            </a:br>
            <a:br>
              <a:rPr lang="en-US" sz="2000" dirty="0">
                <a:latin typeface="Cambria" panose="02040503050406030204" pitchFamily="18" charset="0"/>
              </a:rPr>
            </a:br>
            <a:endParaRPr lang="en-US" sz="2000" i="1" dirty="0">
              <a:latin typeface="Cambria" panose="02040503050406030204" pitchFamily="18" charset="0"/>
            </a:endParaRPr>
          </a:p>
        </p:txBody>
      </p:sp>
      <p:sp>
        <p:nvSpPr>
          <p:cNvPr id="3" name="Subtitle 2">
            <a:extLst>
              <a:ext uri="{FF2B5EF4-FFF2-40B4-BE49-F238E27FC236}">
                <a16:creationId xmlns:a16="http://schemas.microsoft.com/office/drawing/2014/main" id="{77E3C619-CF38-4A7A-BDFC-47211207153A}"/>
              </a:ext>
            </a:extLst>
          </p:cNvPr>
          <p:cNvSpPr>
            <a:spLocks noGrp="1"/>
          </p:cNvSpPr>
          <p:nvPr>
            <p:ph type="subTitle" idx="1"/>
          </p:nvPr>
        </p:nvSpPr>
        <p:spPr>
          <a:xfrm>
            <a:off x="479191" y="4013165"/>
            <a:ext cx="3153009" cy="2205732"/>
          </a:xfrm>
        </p:spPr>
        <p:txBody>
          <a:bodyPr anchor="t">
            <a:normAutofit lnSpcReduction="10000"/>
          </a:bodyPr>
          <a:lstStyle/>
          <a:p>
            <a:pPr algn="r"/>
            <a:endParaRPr lang="en-US" sz="1700" dirty="0">
              <a:solidFill>
                <a:srgbClr val="FFFFFF"/>
              </a:solidFill>
            </a:endParaRPr>
          </a:p>
          <a:p>
            <a:pPr algn="r">
              <a:lnSpc>
                <a:spcPct val="110000"/>
              </a:lnSpc>
            </a:pPr>
            <a:r>
              <a:rPr lang="en-US" sz="1700" dirty="0">
                <a:solidFill>
                  <a:srgbClr val="FFFFFF"/>
                </a:solidFill>
              </a:rPr>
              <a:t>James A. Parrott, PhD   </a:t>
            </a:r>
          </a:p>
          <a:p>
            <a:pPr algn="r">
              <a:lnSpc>
                <a:spcPct val="110000"/>
              </a:lnSpc>
            </a:pPr>
            <a:r>
              <a:rPr lang="en-US" sz="1700" dirty="0">
                <a:solidFill>
                  <a:srgbClr val="FFFFFF"/>
                </a:solidFill>
              </a:rPr>
              <a:t>Director of Economic and Fiscal Policies</a:t>
            </a:r>
          </a:p>
          <a:p>
            <a:pPr algn="r">
              <a:lnSpc>
                <a:spcPct val="110000"/>
              </a:lnSpc>
            </a:pPr>
            <a:r>
              <a:rPr lang="en-US" sz="1700" dirty="0">
                <a:solidFill>
                  <a:srgbClr val="FFFFFF"/>
                </a:solidFill>
              </a:rPr>
              <a:t>Center for New York City Affairs</a:t>
            </a:r>
          </a:p>
          <a:p>
            <a:pPr algn="r">
              <a:lnSpc>
                <a:spcPct val="110000"/>
              </a:lnSpc>
            </a:pPr>
            <a:r>
              <a:rPr lang="en-US" sz="1700" dirty="0">
                <a:solidFill>
                  <a:srgbClr val="FFFFFF"/>
                </a:solidFill>
              </a:rPr>
              <a:t>New School University</a:t>
            </a:r>
          </a:p>
          <a:p>
            <a:pPr algn="r">
              <a:lnSpc>
                <a:spcPct val="110000"/>
              </a:lnSpc>
            </a:pPr>
            <a:r>
              <a:rPr lang="en-US" sz="1700" dirty="0">
                <a:solidFill>
                  <a:srgbClr val="FFFFFF"/>
                </a:solidFill>
              </a:rPr>
              <a:t>JamesParrott@newschool.edu</a:t>
            </a:r>
          </a:p>
        </p:txBody>
      </p:sp>
    </p:spTree>
    <p:extLst>
      <p:ext uri="{BB962C8B-B14F-4D97-AF65-F5344CB8AC3E}">
        <p14:creationId xmlns:p14="http://schemas.microsoft.com/office/powerpoint/2010/main" val="354372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B901-A335-467F-B608-4A2C8BE9FA85}"/>
              </a:ext>
            </a:extLst>
          </p:cNvPr>
          <p:cNvSpPr>
            <a:spLocks noGrp="1"/>
          </p:cNvSpPr>
          <p:nvPr>
            <p:ph type="title"/>
          </p:nvPr>
        </p:nvSpPr>
        <p:spPr/>
        <p:txBody>
          <a:bodyPr>
            <a:normAutofit fontScale="90000"/>
          </a:bodyPr>
          <a:lstStyle/>
          <a:p>
            <a:r>
              <a:rPr lang="en-US" dirty="0"/>
              <a:t>Challenges for workforce community</a:t>
            </a:r>
          </a:p>
        </p:txBody>
      </p:sp>
      <p:sp>
        <p:nvSpPr>
          <p:cNvPr id="3" name="Content Placeholder 2">
            <a:extLst>
              <a:ext uri="{FF2B5EF4-FFF2-40B4-BE49-F238E27FC236}">
                <a16:creationId xmlns:a16="http://schemas.microsoft.com/office/drawing/2014/main" id="{BAAE20F8-5862-4D59-8516-7B0173119771}"/>
              </a:ext>
            </a:extLst>
          </p:cNvPr>
          <p:cNvSpPr>
            <a:spLocks noGrp="1"/>
          </p:cNvSpPr>
          <p:nvPr>
            <p:ph idx="1"/>
          </p:nvPr>
        </p:nvSpPr>
        <p:spPr/>
        <p:txBody>
          <a:bodyPr/>
          <a:lstStyle/>
          <a:p>
            <a:r>
              <a:rPr lang="en-US" sz="2400" dirty="0"/>
              <a:t>Balancing short-term and longer-term needs; some HC workers reluctant to work while some of the unemployed anxious for training to work in HC</a:t>
            </a:r>
          </a:p>
          <a:p>
            <a:r>
              <a:rPr lang="en-US" sz="2400" dirty="0"/>
              <a:t>High demand occupations: respiratory therapists, surgical technologists, pharmacy technicians, EMT paramedics</a:t>
            </a:r>
          </a:p>
          <a:p>
            <a:r>
              <a:rPr lang="en-US" sz="2400" dirty="0"/>
              <a:t>Need for community HC workers trusted by the community for education and vaccinations</a:t>
            </a:r>
          </a:p>
          <a:p>
            <a:r>
              <a:rPr lang="en-US" sz="2400" dirty="0"/>
              <a:t>Even higher demand for homecare workers than before yet pay is still very low</a:t>
            </a:r>
          </a:p>
          <a:p>
            <a:r>
              <a:rPr lang="en-US" sz="2400" dirty="0"/>
              <a:t>Digital divide challenges for training</a:t>
            </a:r>
          </a:p>
          <a:p>
            <a:r>
              <a:rPr lang="en-US" sz="2400" dirty="0"/>
              <a:t>Telehealth use accelerated</a:t>
            </a:r>
          </a:p>
          <a:p>
            <a:endParaRPr lang="en-US" sz="2400" dirty="0"/>
          </a:p>
          <a:p>
            <a:endParaRPr lang="en-US" dirty="0"/>
          </a:p>
        </p:txBody>
      </p:sp>
      <p:sp>
        <p:nvSpPr>
          <p:cNvPr id="4" name="Footer Placeholder 3">
            <a:extLst>
              <a:ext uri="{FF2B5EF4-FFF2-40B4-BE49-F238E27FC236}">
                <a16:creationId xmlns:a16="http://schemas.microsoft.com/office/drawing/2014/main" id="{1C6DDF43-F538-4881-845C-9F8F65266C32}"/>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26358260-EC46-4EFE-AD3F-E8325F12BE85}"/>
              </a:ext>
            </a:extLst>
          </p:cNvPr>
          <p:cNvSpPr>
            <a:spLocks noGrp="1"/>
          </p:cNvSpPr>
          <p:nvPr>
            <p:ph type="sldNum" sz="quarter" idx="12"/>
          </p:nvPr>
        </p:nvSpPr>
        <p:spPr/>
        <p:txBody>
          <a:bodyPr/>
          <a:lstStyle/>
          <a:p>
            <a:fld id="{B330FB8B-015B-4BB6-AD14-7BEA45E4DF49}" type="slidenum">
              <a:rPr lang="en-US" smtClean="0"/>
              <a:t>10</a:t>
            </a:fld>
            <a:endParaRPr lang="en-US"/>
          </a:p>
        </p:txBody>
      </p:sp>
    </p:spTree>
    <p:extLst>
      <p:ext uri="{BB962C8B-B14F-4D97-AF65-F5344CB8AC3E}">
        <p14:creationId xmlns:p14="http://schemas.microsoft.com/office/powerpoint/2010/main" val="268753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72C9-B165-456A-9CC6-1CB29BF30876}"/>
              </a:ext>
            </a:extLst>
          </p:cNvPr>
          <p:cNvSpPr>
            <a:spLocks noGrp="1"/>
          </p:cNvSpPr>
          <p:nvPr>
            <p:ph type="title"/>
          </p:nvPr>
        </p:nvSpPr>
        <p:spPr/>
        <p:txBody>
          <a:bodyPr/>
          <a:lstStyle/>
          <a:p>
            <a:r>
              <a:rPr lang="en-US" dirty="0"/>
              <a:t>Public policy challenges</a:t>
            </a:r>
          </a:p>
        </p:txBody>
      </p:sp>
      <p:sp>
        <p:nvSpPr>
          <p:cNvPr id="3" name="Content Placeholder 2">
            <a:extLst>
              <a:ext uri="{FF2B5EF4-FFF2-40B4-BE49-F238E27FC236}">
                <a16:creationId xmlns:a16="http://schemas.microsoft.com/office/drawing/2014/main" id="{A583959A-6E84-4560-861C-05CEF9C3A435}"/>
              </a:ext>
            </a:extLst>
          </p:cNvPr>
          <p:cNvSpPr>
            <a:spLocks noGrp="1"/>
          </p:cNvSpPr>
          <p:nvPr>
            <p:ph idx="1"/>
          </p:nvPr>
        </p:nvSpPr>
        <p:spPr>
          <a:xfrm>
            <a:off x="457200" y="1417638"/>
            <a:ext cx="8229600" cy="4708525"/>
          </a:xfrm>
        </p:spPr>
        <p:txBody>
          <a:bodyPr>
            <a:normAutofit lnSpcReduction="10000"/>
          </a:bodyPr>
          <a:lstStyle/>
          <a:p>
            <a:r>
              <a:rPr lang="en-US" dirty="0"/>
              <a:t>Successful vaccination program, and other measures to contain the pandemic</a:t>
            </a:r>
          </a:p>
          <a:p>
            <a:r>
              <a:rPr lang="en-US" dirty="0"/>
              <a:t>Creating a more resilient HC system, able to prevent future outbreaks and address inequities and community needs</a:t>
            </a:r>
          </a:p>
          <a:p>
            <a:r>
              <a:rPr lang="en-US" dirty="0"/>
              <a:t>Strengthen the HC workforce, including priorities laid out by Gov. Cuomo to address demand for entry-level workers and new pathways for HC careers, and more accessible credentialing programs.</a:t>
            </a:r>
          </a:p>
        </p:txBody>
      </p:sp>
      <p:sp>
        <p:nvSpPr>
          <p:cNvPr id="4" name="Footer Placeholder 3">
            <a:extLst>
              <a:ext uri="{FF2B5EF4-FFF2-40B4-BE49-F238E27FC236}">
                <a16:creationId xmlns:a16="http://schemas.microsoft.com/office/drawing/2014/main" id="{9D5480F4-0D0F-47AA-87B2-A644C2EC02F5}"/>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B65DFAB3-D126-436B-AEB2-43042A69CCD7}"/>
              </a:ext>
            </a:extLst>
          </p:cNvPr>
          <p:cNvSpPr>
            <a:spLocks noGrp="1"/>
          </p:cNvSpPr>
          <p:nvPr>
            <p:ph type="sldNum" sz="quarter" idx="12"/>
          </p:nvPr>
        </p:nvSpPr>
        <p:spPr/>
        <p:txBody>
          <a:bodyPr/>
          <a:lstStyle/>
          <a:p>
            <a:fld id="{B330FB8B-015B-4BB6-AD14-7BEA45E4DF49}" type="slidenum">
              <a:rPr lang="en-US" smtClean="0"/>
              <a:t>11</a:t>
            </a:fld>
            <a:endParaRPr lang="en-US"/>
          </a:p>
        </p:txBody>
      </p:sp>
    </p:spTree>
    <p:extLst>
      <p:ext uri="{BB962C8B-B14F-4D97-AF65-F5344CB8AC3E}">
        <p14:creationId xmlns:p14="http://schemas.microsoft.com/office/powerpoint/2010/main" val="144406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76B4FE3-5E18-4F08-B3C6-8775B1CFB685}"/>
              </a:ext>
            </a:extLst>
          </p:cNvPr>
          <p:cNvSpPr>
            <a:spLocks noGrp="1"/>
          </p:cNvSpPr>
          <p:nvPr>
            <p:ph type="title"/>
          </p:nvPr>
        </p:nvSpPr>
        <p:spPr>
          <a:xfrm>
            <a:off x="5059971" y="2195219"/>
            <a:ext cx="3483938" cy="2166836"/>
          </a:xfrm>
        </p:spPr>
        <p:txBody>
          <a:bodyPr vert="horz" lIns="68580" tIns="34290" rIns="68580" bIns="34290" rtlCol="0" anchor="b">
            <a:normAutofit/>
          </a:bodyPr>
          <a:lstStyle/>
          <a:p>
            <a:r>
              <a:rPr lang="en-US" sz="1800" kern="1200">
                <a:solidFill>
                  <a:schemeClr val="bg1"/>
                </a:solidFill>
                <a:latin typeface="+mj-lt"/>
                <a:ea typeface="+mj-ea"/>
                <a:cs typeface="+mj-cs"/>
              </a:rPr>
              <a:t>Thank you.</a:t>
            </a:r>
            <a:br>
              <a:rPr lang="en-US" sz="1800" kern="1200">
                <a:solidFill>
                  <a:schemeClr val="bg1"/>
                </a:solidFill>
                <a:latin typeface="+mj-lt"/>
                <a:ea typeface="+mj-ea"/>
                <a:cs typeface="+mj-cs"/>
              </a:rPr>
            </a:br>
            <a:br>
              <a:rPr lang="en-US" sz="1800" kern="1200">
                <a:solidFill>
                  <a:schemeClr val="bg1"/>
                </a:solidFill>
                <a:latin typeface="+mj-lt"/>
                <a:ea typeface="+mj-ea"/>
                <a:cs typeface="+mj-cs"/>
              </a:rPr>
            </a:br>
            <a:r>
              <a:rPr lang="en-US" sz="1800" kern="1200">
                <a:solidFill>
                  <a:schemeClr val="bg1"/>
                </a:solidFill>
                <a:latin typeface="+mj-lt"/>
                <a:ea typeface="+mj-ea"/>
                <a:cs typeface="+mj-cs"/>
              </a:rPr>
              <a:t>James Parrott</a:t>
            </a:r>
            <a:br>
              <a:rPr lang="en-US" sz="1800" kern="1200">
                <a:solidFill>
                  <a:schemeClr val="bg1"/>
                </a:solidFill>
                <a:latin typeface="+mj-lt"/>
                <a:ea typeface="+mj-ea"/>
                <a:cs typeface="+mj-cs"/>
              </a:rPr>
            </a:br>
            <a:r>
              <a:rPr lang="en-US" sz="1800" kern="1200">
                <a:solidFill>
                  <a:schemeClr val="bg1"/>
                </a:solidFill>
                <a:latin typeface="+mj-lt"/>
                <a:ea typeface="+mj-ea"/>
                <a:cs typeface="+mj-cs"/>
              </a:rPr>
              <a:t>Center for New York City Affairs</a:t>
            </a:r>
            <a:br>
              <a:rPr lang="en-US" sz="1800" kern="1200">
                <a:solidFill>
                  <a:schemeClr val="bg1"/>
                </a:solidFill>
                <a:latin typeface="+mj-lt"/>
                <a:ea typeface="+mj-ea"/>
                <a:cs typeface="+mj-cs"/>
              </a:rPr>
            </a:br>
            <a:r>
              <a:rPr lang="en-US" sz="1800" kern="1200">
                <a:solidFill>
                  <a:schemeClr val="bg1"/>
                </a:solidFill>
                <a:latin typeface="+mj-lt"/>
                <a:ea typeface="+mj-ea"/>
                <a:cs typeface="+mj-cs"/>
              </a:rPr>
              <a:t>The New School</a:t>
            </a:r>
            <a:br>
              <a:rPr lang="en-US" sz="1800" kern="1200">
                <a:solidFill>
                  <a:schemeClr val="bg1"/>
                </a:solidFill>
                <a:latin typeface="+mj-lt"/>
                <a:ea typeface="+mj-ea"/>
                <a:cs typeface="+mj-cs"/>
              </a:rPr>
            </a:br>
            <a:r>
              <a:rPr lang="en-US" sz="1800" kern="1200">
                <a:solidFill>
                  <a:schemeClr val="bg1"/>
                </a:solidFill>
                <a:latin typeface="+mj-lt"/>
                <a:ea typeface="+mj-ea"/>
                <a:cs typeface="+mj-cs"/>
              </a:rPr>
              <a:t>ParrottJ@newschool.edu</a:t>
            </a:r>
            <a:br>
              <a:rPr lang="en-US" sz="1800" kern="1200">
                <a:solidFill>
                  <a:schemeClr val="bg1"/>
                </a:solidFill>
                <a:latin typeface="+mj-lt"/>
                <a:ea typeface="+mj-ea"/>
                <a:cs typeface="+mj-cs"/>
              </a:rPr>
            </a:br>
            <a:endParaRPr lang="en-US" sz="1800" kern="1200">
              <a:solidFill>
                <a:schemeClr val="bg1"/>
              </a:solidFill>
              <a:latin typeface="+mj-lt"/>
              <a:ea typeface="+mj-ea"/>
              <a:cs typeface="+mj-cs"/>
            </a:endParaRP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18116"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generated with very high confidence">
            <a:extLst>
              <a:ext uri="{FF2B5EF4-FFF2-40B4-BE49-F238E27FC236}">
                <a16:creationId xmlns:a16="http://schemas.microsoft.com/office/drawing/2014/main" id="{716DF4C6-8349-4F8E-B170-373C69320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7" y="2267016"/>
            <a:ext cx="3035882" cy="1297839"/>
          </a:xfrm>
          <a:prstGeom prst="rect">
            <a:avLst/>
          </a:prstGeom>
        </p:spPr>
      </p:pic>
      <p:sp>
        <p:nvSpPr>
          <p:cNvPr id="3" name="Footer Placeholder 2">
            <a:extLst>
              <a:ext uri="{FF2B5EF4-FFF2-40B4-BE49-F238E27FC236}">
                <a16:creationId xmlns:a16="http://schemas.microsoft.com/office/drawing/2014/main" id="{55063F71-02E6-4F58-A992-9D46D156A5B8}"/>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73190F72-A35E-4FA9-B812-E2C85BB060EF}"/>
              </a:ext>
            </a:extLst>
          </p:cNvPr>
          <p:cNvSpPr>
            <a:spLocks noGrp="1"/>
          </p:cNvSpPr>
          <p:nvPr>
            <p:ph type="sldNum" sz="quarter" idx="12"/>
          </p:nvPr>
        </p:nvSpPr>
        <p:spPr/>
        <p:txBody>
          <a:bodyPr/>
          <a:lstStyle/>
          <a:p>
            <a:fld id="{95753DFF-8885-4DF9-B834-09ADC70E4708}" type="slidenum">
              <a:rPr lang="en-US" smtClean="0"/>
              <a:t>12</a:t>
            </a:fld>
            <a:endParaRPr lang="en-US"/>
          </a:p>
        </p:txBody>
      </p:sp>
    </p:spTree>
    <p:extLst>
      <p:ext uri="{BB962C8B-B14F-4D97-AF65-F5344CB8AC3E}">
        <p14:creationId xmlns:p14="http://schemas.microsoft.com/office/powerpoint/2010/main" val="313813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8893E-2FC6-447C-A3EC-14952F0AB335}"/>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rPr>
              <a:t>Overview</a:t>
            </a:r>
            <a:br>
              <a:rPr lang="en-US" dirty="0">
                <a:solidFill>
                  <a:schemeClr val="accent1"/>
                </a:solidFill>
              </a:rPr>
            </a:br>
            <a:br>
              <a:rPr lang="en-US" dirty="0">
                <a:solidFill>
                  <a:schemeClr val="accent1"/>
                </a:solidFill>
              </a:rPr>
            </a:br>
            <a:endParaRPr lang="en-US"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F4E866-5E9D-4080-A0DA-0263EA5FE286}"/>
              </a:ext>
            </a:extLst>
          </p:cNvPr>
          <p:cNvSpPr>
            <a:spLocks noGrp="1"/>
          </p:cNvSpPr>
          <p:nvPr>
            <p:ph idx="1"/>
          </p:nvPr>
        </p:nvSpPr>
        <p:spPr>
          <a:xfrm>
            <a:off x="3732023" y="963877"/>
            <a:ext cx="4783327" cy="4930246"/>
          </a:xfrm>
        </p:spPr>
        <p:txBody>
          <a:bodyPr anchor="ctr">
            <a:normAutofit lnSpcReduction="10000"/>
          </a:bodyPr>
          <a:lstStyle/>
          <a:p>
            <a:r>
              <a:rPr lang="en-US" sz="2400" dirty="0" err="1"/>
              <a:t>Covid’s</a:t>
            </a:r>
            <a:r>
              <a:rPr lang="en-US" sz="2400" dirty="0"/>
              <a:t> impact on the health care sector is not a case of big job losses, but one where enormous pressure has been placed on the workforce that’s at ground zero.</a:t>
            </a:r>
          </a:p>
          <a:p>
            <a:endParaRPr lang="en-US" sz="1000" dirty="0"/>
          </a:p>
          <a:p>
            <a:r>
              <a:rPr lang="en-US" sz="2400" dirty="0"/>
              <a:t>We’ll look at the major sub-industries within healthcare, demographics, occupations, and pay.</a:t>
            </a:r>
          </a:p>
          <a:p>
            <a:endParaRPr lang="en-US" sz="1000" dirty="0"/>
          </a:p>
          <a:p>
            <a:r>
              <a:rPr lang="en-US" sz="2400" dirty="0"/>
              <a:t>We’ll look at the impacts on workers and the implications for workforce developers.</a:t>
            </a:r>
          </a:p>
          <a:p>
            <a:pPr marL="0" indent="0">
              <a:buNone/>
            </a:pPr>
            <a:endParaRPr lang="en-US" sz="2100" dirty="0"/>
          </a:p>
        </p:txBody>
      </p:sp>
      <p:sp>
        <p:nvSpPr>
          <p:cNvPr id="4" name="Footer Placeholder 3">
            <a:extLst>
              <a:ext uri="{FF2B5EF4-FFF2-40B4-BE49-F238E27FC236}">
                <a16:creationId xmlns:a16="http://schemas.microsoft.com/office/drawing/2014/main" id="{AB6AF115-D189-41D6-B422-B8D6B751C07A}"/>
              </a:ext>
            </a:extLst>
          </p:cNvPr>
          <p:cNvSpPr>
            <a:spLocks noGrp="1"/>
          </p:cNvSpPr>
          <p:nvPr>
            <p:ph type="ftr" sz="quarter" idx="11"/>
          </p:nvPr>
        </p:nvSpPr>
        <p:spPr>
          <a:xfrm>
            <a:off x="3732023" y="6033479"/>
            <a:ext cx="3944989" cy="365125"/>
          </a:xfrm>
        </p:spPr>
        <p:txBody>
          <a:bodyPr>
            <a:normAutofit/>
          </a:bodyPr>
          <a:lstStyle/>
          <a:p>
            <a:pPr algn="l">
              <a:spcAft>
                <a:spcPts val="600"/>
              </a:spcAft>
            </a:pPr>
            <a:r>
              <a:rPr lang="en-US" sz="90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212ADA1C-A1E8-44EA-A180-CBD1F19BA5D3}"/>
              </a:ext>
            </a:extLst>
          </p:cNvPr>
          <p:cNvSpPr>
            <a:spLocks noGrp="1"/>
          </p:cNvSpPr>
          <p:nvPr>
            <p:ph type="sldNum" sz="quarter" idx="12"/>
          </p:nvPr>
        </p:nvSpPr>
        <p:spPr>
          <a:xfrm>
            <a:off x="7928637" y="6033479"/>
            <a:ext cx="586712" cy="365125"/>
          </a:xfrm>
        </p:spPr>
        <p:txBody>
          <a:bodyPr>
            <a:normAutofit/>
          </a:bodyPr>
          <a:lstStyle/>
          <a:p>
            <a:pPr>
              <a:spcAft>
                <a:spcPts val="600"/>
              </a:spcAft>
            </a:pPr>
            <a:fld id="{B330FB8B-015B-4BB6-AD14-7BEA45E4DF49}" type="slidenum">
              <a:rPr lang="en-US" sz="900">
                <a:solidFill>
                  <a:schemeClr val="tx1">
                    <a:alpha val="80000"/>
                  </a:schemeClr>
                </a:solidFill>
              </a:rPr>
              <a:pPr>
                <a:spcAft>
                  <a:spcPts val="600"/>
                </a:spcAft>
              </a:pPr>
              <a:t>2</a:t>
            </a:fld>
            <a:endParaRPr lang="en-US" sz="900">
              <a:solidFill>
                <a:schemeClr val="tx1">
                  <a:alpha val="80000"/>
                </a:schemeClr>
              </a:solidFill>
            </a:endParaRPr>
          </a:p>
        </p:txBody>
      </p:sp>
    </p:spTree>
    <p:extLst>
      <p:ext uri="{BB962C8B-B14F-4D97-AF65-F5344CB8AC3E}">
        <p14:creationId xmlns:p14="http://schemas.microsoft.com/office/powerpoint/2010/main" val="177652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D0696-C64B-4818-86C5-C06A06752BDF}"/>
              </a:ext>
            </a:extLst>
          </p:cNvPr>
          <p:cNvSpPr>
            <a:spLocks noGrp="1"/>
          </p:cNvSpPr>
          <p:nvPr>
            <p:ph type="title"/>
          </p:nvPr>
        </p:nvSpPr>
        <p:spPr>
          <a:xfrm>
            <a:off x="628650" y="562271"/>
            <a:ext cx="7886700" cy="1128417"/>
          </a:xfrm>
        </p:spPr>
        <p:txBody>
          <a:bodyPr vert="horz" lIns="91440" tIns="45720" rIns="91440" bIns="45720" rtlCol="0" anchor="ctr">
            <a:normAutofit/>
          </a:bodyPr>
          <a:lstStyle/>
          <a:p>
            <a:pPr algn="l">
              <a:lnSpc>
                <a:spcPct val="90000"/>
              </a:lnSpc>
            </a:pPr>
            <a:r>
              <a:rPr lang="en-US" sz="3100" b="1" dirty="0"/>
              <a:t>NYC has 658,000 public and private health care workers, making it by far largest NYC sector</a:t>
            </a:r>
          </a:p>
        </p:txBody>
      </p:sp>
      <p:pic>
        <p:nvPicPr>
          <p:cNvPr id="9" name="Content Placeholder 8">
            <a:extLst>
              <a:ext uri="{FF2B5EF4-FFF2-40B4-BE49-F238E27FC236}">
                <a16:creationId xmlns:a16="http://schemas.microsoft.com/office/drawing/2014/main" id="{85090DA1-9189-4F6C-A4AB-B083B7D9DE77}"/>
              </a:ext>
            </a:extLst>
          </p:cNvPr>
          <p:cNvPicPr>
            <a:picLocks noGrp="1" noChangeAspect="1"/>
          </p:cNvPicPr>
          <p:nvPr>
            <p:ph idx="1"/>
          </p:nvPr>
        </p:nvPicPr>
        <p:blipFill rotWithShape="1">
          <a:blip r:embed="rId2"/>
          <a:srcRect t="5155" r="1" b="1098"/>
          <a:stretch/>
        </p:blipFill>
        <p:spPr>
          <a:xfrm>
            <a:off x="628650" y="1845426"/>
            <a:ext cx="7884410" cy="4450303"/>
          </a:xfrm>
          <a:prstGeom prst="rect">
            <a:avLst/>
          </a:prstGeom>
        </p:spPr>
      </p:pic>
      <p:sp>
        <p:nvSpPr>
          <p:cNvPr id="4" name="Footer Placeholder 3">
            <a:extLst>
              <a:ext uri="{FF2B5EF4-FFF2-40B4-BE49-F238E27FC236}">
                <a16:creationId xmlns:a16="http://schemas.microsoft.com/office/drawing/2014/main" id="{76E470F8-C5A3-4615-8064-21610D9627D3}"/>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57B8C0EC-043E-4D47-BEAC-6CE9B4C1673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330FB8B-015B-4BB6-AD14-7BEA45E4DF49}" type="slidenum">
              <a:rPr lang="en-US" smtClean="0"/>
              <a:pPr defTabSz="457200">
                <a:spcAft>
                  <a:spcPts val="600"/>
                </a:spcAft>
              </a:pPr>
              <a:t>3</a:t>
            </a:fld>
            <a:endParaRPr lang="en-US"/>
          </a:p>
        </p:txBody>
      </p:sp>
    </p:spTree>
    <p:extLst>
      <p:ext uri="{BB962C8B-B14F-4D97-AF65-F5344CB8AC3E}">
        <p14:creationId xmlns:p14="http://schemas.microsoft.com/office/powerpoint/2010/main" val="227659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27687-8271-4FA5-A25A-7B8AF7050F84}"/>
              </a:ext>
            </a:extLst>
          </p:cNvPr>
          <p:cNvSpPr>
            <a:spLocks noGrp="1"/>
          </p:cNvSpPr>
          <p:nvPr>
            <p:ph type="title"/>
          </p:nvPr>
        </p:nvSpPr>
        <p:spPr>
          <a:xfrm>
            <a:off x="628650" y="963877"/>
            <a:ext cx="2715896" cy="4598723"/>
          </a:xfrm>
        </p:spPr>
        <p:txBody>
          <a:bodyPr>
            <a:normAutofit/>
          </a:bodyPr>
          <a:lstStyle/>
          <a:p>
            <a:pPr algn="r"/>
            <a:r>
              <a:rPr lang="en-US" dirty="0">
                <a:solidFill>
                  <a:schemeClr val="accent1"/>
                </a:solidFill>
              </a:rPr>
              <a:t>A few fast facts on NYC healthcare</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775850-201B-495C-93F4-2B3ACB98709C}"/>
              </a:ext>
            </a:extLst>
          </p:cNvPr>
          <p:cNvSpPr>
            <a:spLocks noGrp="1"/>
          </p:cNvSpPr>
          <p:nvPr>
            <p:ph idx="1"/>
          </p:nvPr>
        </p:nvSpPr>
        <p:spPr>
          <a:xfrm>
            <a:off x="3732023" y="963877"/>
            <a:ext cx="4783327" cy="4930246"/>
          </a:xfrm>
        </p:spPr>
        <p:txBody>
          <a:bodyPr anchor="ctr">
            <a:normAutofit/>
          </a:bodyPr>
          <a:lstStyle/>
          <a:p>
            <a:pPr>
              <a:lnSpc>
                <a:spcPct val="90000"/>
              </a:lnSpc>
            </a:pPr>
            <a:r>
              <a:rPr lang="en-US" sz="2100" dirty="0"/>
              <a:t>The combined public and private Healthcare sector employs 658,000 or 14% of all NYC payroll workers.</a:t>
            </a:r>
          </a:p>
          <a:p>
            <a:pPr>
              <a:lnSpc>
                <a:spcPct val="90000"/>
              </a:lnSpc>
            </a:pPr>
            <a:r>
              <a:rPr lang="en-US" sz="2100" dirty="0"/>
              <a:t>Rapid growth since 2000, with 192,000 </a:t>
            </a:r>
            <a:r>
              <a:rPr lang="en-US" sz="2100" u="sng" dirty="0"/>
              <a:t>private</a:t>
            </a:r>
            <a:r>
              <a:rPr lang="en-US" sz="2100" dirty="0"/>
              <a:t> payroll jobs added in past decade, most in Ambulatory, particularly home healthcare.</a:t>
            </a:r>
          </a:p>
          <a:p>
            <a:pPr>
              <a:lnSpc>
                <a:spcPct val="90000"/>
              </a:lnSpc>
            </a:pPr>
            <a:r>
              <a:rPr lang="en-US" sz="2100" dirty="0"/>
              <a:t>The % of those w/o health insurance in NYC declined from 14.8% in 2010 to 6.9% (570,000) in 2019, but an est. 335,000 payroll workers lost health insurance since Feb.  </a:t>
            </a:r>
          </a:p>
          <a:p>
            <a:pPr>
              <a:lnSpc>
                <a:spcPct val="90000"/>
              </a:lnSpc>
            </a:pPr>
            <a:r>
              <a:rPr lang="en-US" sz="2100" dirty="0"/>
              <a:t>Medicaid rolls rose 425,000 since Feb.</a:t>
            </a:r>
          </a:p>
          <a:p>
            <a:pPr marL="0" indent="0">
              <a:lnSpc>
                <a:spcPct val="90000"/>
              </a:lnSpc>
              <a:buNone/>
            </a:pPr>
            <a:endParaRPr lang="en-US" sz="2100" dirty="0"/>
          </a:p>
        </p:txBody>
      </p:sp>
      <p:sp>
        <p:nvSpPr>
          <p:cNvPr id="4" name="Footer Placeholder 3">
            <a:extLst>
              <a:ext uri="{FF2B5EF4-FFF2-40B4-BE49-F238E27FC236}">
                <a16:creationId xmlns:a16="http://schemas.microsoft.com/office/drawing/2014/main" id="{2157798D-8910-40E0-96F0-D25C7333FBE3}"/>
              </a:ext>
            </a:extLst>
          </p:cNvPr>
          <p:cNvSpPr>
            <a:spLocks noGrp="1"/>
          </p:cNvSpPr>
          <p:nvPr>
            <p:ph type="ftr" sz="quarter" idx="11"/>
          </p:nvPr>
        </p:nvSpPr>
        <p:spPr>
          <a:xfrm>
            <a:off x="3732023" y="6033479"/>
            <a:ext cx="3944989" cy="365125"/>
          </a:xfrm>
        </p:spPr>
        <p:txBody>
          <a:bodyPr>
            <a:normAutofit/>
          </a:bodyPr>
          <a:lstStyle/>
          <a:p>
            <a:pPr algn="l">
              <a:spcAft>
                <a:spcPts val="600"/>
              </a:spcAft>
            </a:pPr>
            <a:r>
              <a:rPr lang="en-US" sz="90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EA9C752E-A300-43F0-8A99-85CA1F10E990}"/>
              </a:ext>
            </a:extLst>
          </p:cNvPr>
          <p:cNvSpPr>
            <a:spLocks noGrp="1"/>
          </p:cNvSpPr>
          <p:nvPr>
            <p:ph type="sldNum" sz="quarter" idx="12"/>
          </p:nvPr>
        </p:nvSpPr>
        <p:spPr>
          <a:xfrm>
            <a:off x="7928637" y="6033479"/>
            <a:ext cx="586712" cy="365125"/>
          </a:xfrm>
        </p:spPr>
        <p:txBody>
          <a:bodyPr>
            <a:normAutofit/>
          </a:bodyPr>
          <a:lstStyle/>
          <a:p>
            <a:pPr>
              <a:spcAft>
                <a:spcPts val="600"/>
              </a:spcAft>
            </a:pPr>
            <a:fld id="{B330FB8B-015B-4BB6-AD14-7BEA45E4DF49}" type="slidenum">
              <a:rPr lang="en-US" sz="900">
                <a:solidFill>
                  <a:schemeClr val="tx1">
                    <a:alpha val="80000"/>
                  </a:schemeClr>
                </a:solidFill>
              </a:rPr>
              <a:pPr>
                <a:spcAft>
                  <a:spcPts val="600"/>
                </a:spcAft>
              </a:pPr>
              <a:t>4</a:t>
            </a:fld>
            <a:endParaRPr lang="en-US" sz="900">
              <a:solidFill>
                <a:schemeClr val="tx1">
                  <a:alpha val="80000"/>
                </a:schemeClr>
              </a:solidFill>
            </a:endParaRPr>
          </a:p>
        </p:txBody>
      </p:sp>
    </p:spTree>
    <p:extLst>
      <p:ext uri="{BB962C8B-B14F-4D97-AF65-F5344CB8AC3E}">
        <p14:creationId xmlns:p14="http://schemas.microsoft.com/office/powerpoint/2010/main" val="305554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73A6-EB18-4AA3-B572-ECE91B9ACFFD}"/>
              </a:ext>
            </a:extLst>
          </p:cNvPr>
          <p:cNvSpPr>
            <a:spLocks noGrp="1"/>
          </p:cNvSpPr>
          <p:nvPr>
            <p:ph type="title"/>
          </p:nvPr>
        </p:nvSpPr>
        <p:spPr/>
        <p:txBody>
          <a:bodyPr>
            <a:normAutofit/>
          </a:bodyPr>
          <a:lstStyle/>
          <a:p>
            <a:pPr algn="l"/>
            <a:r>
              <a:rPr lang="en-US" sz="3200" dirty="0"/>
              <a:t>Employment in detailed Ambulatory industries</a:t>
            </a:r>
          </a:p>
        </p:txBody>
      </p:sp>
      <p:sp>
        <p:nvSpPr>
          <p:cNvPr id="4" name="Footer Placeholder 3">
            <a:extLst>
              <a:ext uri="{FF2B5EF4-FFF2-40B4-BE49-F238E27FC236}">
                <a16:creationId xmlns:a16="http://schemas.microsoft.com/office/drawing/2014/main" id="{A52450B5-C3EF-47EF-B2FC-C6B8BD93AA5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B7B6816B-CBEE-4ECC-B063-3C2A8CF414EC}"/>
              </a:ext>
            </a:extLst>
          </p:cNvPr>
          <p:cNvSpPr>
            <a:spLocks noGrp="1"/>
          </p:cNvSpPr>
          <p:nvPr>
            <p:ph type="sldNum" sz="quarter" idx="12"/>
          </p:nvPr>
        </p:nvSpPr>
        <p:spPr/>
        <p:txBody>
          <a:bodyPr/>
          <a:lstStyle/>
          <a:p>
            <a:fld id="{B330FB8B-015B-4BB6-AD14-7BEA45E4DF49}" type="slidenum">
              <a:rPr lang="en-US" smtClean="0"/>
              <a:t>5</a:t>
            </a:fld>
            <a:endParaRPr lang="en-US"/>
          </a:p>
        </p:txBody>
      </p:sp>
      <p:sp>
        <p:nvSpPr>
          <p:cNvPr id="8" name="Content Placeholder 7">
            <a:extLst>
              <a:ext uri="{FF2B5EF4-FFF2-40B4-BE49-F238E27FC236}">
                <a16:creationId xmlns:a16="http://schemas.microsoft.com/office/drawing/2014/main" id="{1C6AE9A8-DA3E-4BF2-835E-D17234E3BC0E}"/>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410208EE-06C8-4FD3-9034-EEB27831170A}"/>
              </a:ext>
            </a:extLst>
          </p:cNvPr>
          <p:cNvPicPr>
            <a:picLocks noChangeAspect="1"/>
          </p:cNvPicPr>
          <p:nvPr/>
        </p:nvPicPr>
        <p:blipFill>
          <a:blip r:embed="rId2"/>
          <a:stretch>
            <a:fillRect/>
          </a:stretch>
        </p:blipFill>
        <p:spPr>
          <a:xfrm>
            <a:off x="457200" y="1600200"/>
            <a:ext cx="8229600" cy="3657600"/>
          </a:xfrm>
          <a:prstGeom prst="rect">
            <a:avLst/>
          </a:prstGeom>
        </p:spPr>
      </p:pic>
    </p:spTree>
    <p:extLst>
      <p:ext uri="{BB962C8B-B14F-4D97-AF65-F5344CB8AC3E}">
        <p14:creationId xmlns:p14="http://schemas.microsoft.com/office/powerpoint/2010/main" val="162247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0E793-F44F-4AC6-BFB6-EA8CEC1CD8F3}"/>
              </a:ext>
            </a:extLst>
          </p:cNvPr>
          <p:cNvSpPr>
            <a:spLocks noGrp="1"/>
          </p:cNvSpPr>
          <p:nvPr>
            <p:ph type="title"/>
          </p:nvPr>
        </p:nvSpPr>
        <p:spPr>
          <a:xfrm>
            <a:off x="457202" y="963877"/>
            <a:ext cx="2646043" cy="4930246"/>
          </a:xfrm>
        </p:spPr>
        <p:txBody>
          <a:bodyPr>
            <a:normAutofit/>
          </a:bodyPr>
          <a:lstStyle/>
          <a:p>
            <a:pPr algn="r"/>
            <a:r>
              <a:rPr lang="en-US" sz="3100" dirty="0">
                <a:solidFill>
                  <a:schemeClr val="accent1"/>
                </a:solidFill>
              </a:rPr>
              <a:t>Demographics of NYC Healthcare workers compared to all private NYC wage workers</a:t>
            </a:r>
            <a:br>
              <a:rPr lang="en-US" sz="3100" dirty="0">
                <a:solidFill>
                  <a:schemeClr val="accent1"/>
                </a:solidFill>
              </a:rPr>
            </a:br>
            <a:endParaRPr lang="en-US" sz="3100"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934476-A742-40D5-BCC9-955E1FE4D056}"/>
              </a:ext>
            </a:extLst>
          </p:cNvPr>
          <p:cNvSpPr>
            <a:spLocks noGrp="1"/>
          </p:cNvSpPr>
          <p:nvPr>
            <p:ph idx="1"/>
          </p:nvPr>
        </p:nvSpPr>
        <p:spPr>
          <a:xfrm>
            <a:off x="3732023" y="963877"/>
            <a:ext cx="5030976" cy="4930246"/>
          </a:xfrm>
        </p:spPr>
        <p:txBody>
          <a:bodyPr anchor="ctr">
            <a:normAutofit/>
          </a:bodyPr>
          <a:lstStyle/>
          <a:p>
            <a:endParaRPr lang="en-US" sz="2000" dirty="0"/>
          </a:p>
          <a:p>
            <a:pPr marL="0" indent="0">
              <a:buNone/>
            </a:pPr>
            <a:r>
              <a:rPr lang="en-US" sz="2400" dirty="0"/>
              <a:t>Healthcare workers are:</a:t>
            </a:r>
          </a:p>
          <a:p>
            <a:pPr marL="0" indent="0">
              <a:buNone/>
            </a:pPr>
            <a:endParaRPr lang="en-US" sz="1200" dirty="0"/>
          </a:p>
          <a:p>
            <a:pPr>
              <a:buFont typeface="Courier New" panose="02070309020205020404" pitchFamily="49" charset="0"/>
              <a:buChar char="o"/>
            </a:pPr>
            <a:r>
              <a:rPr lang="en-US" sz="2000" dirty="0"/>
              <a:t>Much more heavily female (76% vs. 50%)</a:t>
            </a:r>
          </a:p>
          <a:p>
            <a:pPr>
              <a:buFont typeface="Courier New" panose="02070309020205020404" pitchFamily="49" charset="0"/>
              <a:buChar char="o"/>
            </a:pPr>
            <a:r>
              <a:rPr lang="en-US" sz="2000" dirty="0"/>
              <a:t>More likely to be workers of color, especially among public HC workers</a:t>
            </a:r>
          </a:p>
          <a:p>
            <a:pPr>
              <a:buFont typeface="Courier New" panose="02070309020205020404" pitchFamily="49" charset="0"/>
              <a:buChar char="o"/>
            </a:pPr>
            <a:r>
              <a:rPr lang="en-US" sz="2000" dirty="0"/>
              <a:t>Much more likely to be Black (34% priv. HC, 44% public HC vs. 20% for all private workers)</a:t>
            </a:r>
          </a:p>
          <a:p>
            <a:pPr>
              <a:buFont typeface="Courier New" panose="02070309020205020404" pitchFamily="49" charset="0"/>
              <a:buChar char="o"/>
            </a:pPr>
            <a:r>
              <a:rPr lang="en-US" sz="2000" dirty="0"/>
              <a:t>More likely to be immigrant (57% vs. 48%)</a:t>
            </a:r>
          </a:p>
          <a:p>
            <a:pPr>
              <a:buFont typeface="Courier New" panose="02070309020205020404" pitchFamily="49" charset="0"/>
              <a:buChar char="o"/>
            </a:pPr>
            <a:r>
              <a:rPr lang="en-US" sz="2000" dirty="0"/>
              <a:t>More likely to have a postgrad degree, and fewer with only HS or less</a:t>
            </a:r>
          </a:p>
          <a:p>
            <a:pPr>
              <a:buFont typeface="Courier New" panose="02070309020205020404" pitchFamily="49" charset="0"/>
              <a:buChar char="o"/>
            </a:pPr>
            <a:r>
              <a:rPr lang="en-US" sz="2000" dirty="0"/>
              <a:t>More workers in the middle pay ranges, fewer at either extreme</a:t>
            </a:r>
          </a:p>
          <a:p>
            <a:pPr marL="0" indent="0">
              <a:buNone/>
            </a:pPr>
            <a:endParaRPr lang="en-US" sz="1000" dirty="0"/>
          </a:p>
          <a:p>
            <a:pPr marL="457200" lvl="1" indent="0">
              <a:buNone/>
            </a:pPr>
            <a:endParaRPr lang="en-US" sz="1600" dirty="0"/>
          </a:p>
        </p:txBody>
      </p:sp>
      <p:sp>
        <p:nvSpPr>
          <p:cNvPr id="4" name="Footer Placeholder 3">
            <a:extLst>
              <a:ext uri="{FF2B5EF4-FFF2-40B4-BE49-F238E27FC236}">
                <a16:creationId xmlns:a16="http://schemas.microsoft.com/office/drawing/2014/main" id="{1D42B885-11C5-402B-97A6-0A39316B1EE4}"/>
              </a:ext>
            </a:extLst>
          </p:cNvPr>
          <p:cNvSpPr>
            <a:spLocks noGrp="1"/>
          </p:cNvSpPr>
          <p:nvPr>
            <p:ph type="ftr" sz="quarter" idx="11"/>
          </p:nvPr>
        </p:nvSpPr>
        <p:spPr>
          <a:xfrm>
            <a:off x="3732023" y="6033479"/>
            <a:ext cx="3944989" cy="365125"/>
          </a:xfrm>
        </p:spPr>
        <p:txBody>
          <a:bodyPr>
            <a:normAutofit/>
          </a:bodyPr>
          <a:lstStyle/>
          <a:p>
            <a:pPr algn="l">
              <a:spcAft>
                <a:spcPts val="600"/>
              </a:spcAft>
            </a:pPr>
            <a:r>
              <a:rPr lang="en-US" sz="90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797E3C6E-903B-4557-80C8-85E07802AC4C}"/>
              </a:ext>
            </a:extLst>
          </p:cNvPr>
          <p:cNvSpPr>
            <a:spLocks noGrp="1"/>
          </p:cNvSpPr>
          <p:nvPr>
            <p:ph type="sldNum" sz="quarter" idx="12"/>
          </p:nvPr>
        </p:nvSpPr>
        <p:spPr>
          <a:xfrm>
            <a:off x="7928637" y="6033479"/>
            <a:ext cx="586712" cy="365125"/>
          </a:xfrm>
        </p:spPr>
        <p:txBody>
          <a:bodyPr>
            <a:normAutofit/>
          </a:bodyPr>
          <a:lstStyle/>
          <a:p>
            <a:pPr>
              <a:spcAft>
                <a:spcPts val="600"/>
              </a:spcAft>
            </a:pPr>
            <a:fld id="{B330FB8B-015B-4BB6-AD14-7BEA45E4DF49}" type="slidenum">
              <a:rPr lang="en-US" sz="900">
                <a:solidFill>
                  <a:schemeClr val="tx1">
                    <a:alpha val="80000"/>
                  </a:schemeClr>
                </a:solidFill>
              </a:rPr>
              <a:pPr>
                <a:spcAft>
                  <a:spcPts val="600"/>
                </a:spcAft>
              </a:pPr>
              <a:t>6</a:t>
            </a:fld>
            <a:endParaRPr lang="en-US" sz="900">
              <a:solidFill>
                <a:schemeClr val="tx1">
                  <a:alpha val="80000"/>
                </a:schemeClr>
              </a:solidFill>
            </a:endParaRPr>
          </a:p>
        </p:txBody>
      </p:sp>
    </p:spTree>
    <p:extLst>
      <p:ext uri="{BB962C8B-B14F-4D97-AF65-F5344CB8AC3E}">
        <p14:creationId xmlns:p14="http://schemas.microsoft.com/office/powerpoint/2010/main" val="210930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AD2AA-1B37-42A3-8B2A-9D0ED97D0E3D}"/>
              </a:ext>
            </a:extLst>
          </p:cNvPr>
          <p:cNvSpPr>
            <a:spLocks noGrp="1"/>
          </p:cNvSpPr>
          <p:nvPr>
            <p:ph type="title"/>
          </p:nvPr>
        </p:nvSpPr>
        <p:spPr>
          <a:xfrm>
            <a:off x="628650" y="562271"/>
            <a:ext cx="7886700" cy="1128417"/>
          </a:xfrm>
        </p:spPr>
        <p:txBody>
          <a:bodyPr vert="horz" lIns="91440" tIns="45720" rIns="91440" bIns="45720" rtlCol="0" anchor="ctr">
            <a:noAutofit/>
          </a:bodyPr>
          <a:lstStyle/>
          <a:p>
            <a:pPr algn="l">
              <a:lnSpc>
                <a:spcPct val="90000"/>
              </a:lnSpc>
            </a:pPr>
            <a:r>
              <a:rPr lang="en-US" sz="3000" dirty="0"/>
              <a:t>Leading occupations for healthcare practitioners, NY metro area, May 2019 OES </a:t>
            </a:r>
          </a:p>
        </p:txBody>
      </p:sp>
      <p:pic>
        <p:nvPicPr>
          <p:cNvPr id="6" name="Content Placeholder 5" descr="Table&#10;&#10;Description automatically generated">
            <a:extLst>
              <a:ext uri="{FF2B5EF4-FFF2-40B4-BE49-F238E27FC236}">
                <a16:creationId xmlns:a16="http://schemas.microsoft.com/office/drawing/2014/main" id="{7F263111-4033-4DD5-A14B-7EC6ABF0CD96}"/>
              </a:ext>
            </a:extLst>
          </p:cNvPr>
          <p:cNvPicPr>
            <a:picLocks noGrp="1" noChangeAspect="1"/>
          </p:cNvPicPr>
          <p:nvPr>
            <p:ph idx="1"/>
          </p:nvPr>
        </p:nvPicPr>
        <p:blipFill rotWithShape="1">
          <a:blip r:embed="rId2"/>
          <a:srcRect r="-2" b="236"/>
          <a:stretch/>
        </p:blipFill>
        <p:spPr>
          <a:xfrm>
            <a:off x="628650" y="1845426"/>
            <a:ext cx="7884410" cy="4450303"/>
          </a:xfrm>
          <a:prstGeom prst="rect">
            <a:avLst/>
          </a:prstGeom>
        </p:spPr>
      </p:pic>
      <p:sp>
        <p:nvSpPr>
          <p:cNvPr id="4" name="Footer Placeholder 3">
            <a:extLst>
              <a:ext uri="{FF2B5EF4-FFF2-40B4-BE49-F238E27FC236}">
                <a16:creationId xmlns:a16="http://schemas.microsoft.com/office/drawing/2014/main" id="{BEEA541C-6540-4383-BF9F-AFF9453D193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28912B2D-8489-434A-8A74-8236E73BF3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330FB8B-015B-4BB6-AD14-7BEA45E4DF49}" type="slidenum">
              <a:rPr lang="en-US" smtClean="0"/>
              <a:pPr defTabSz="457200">
                <a:spcAft>
                  <a:spcPts val="600"/>
                </a:spcAft>
              </a:pPr>
              <a:t>7</a:t>
            </a:fld>
            <a:endParaRPr lang="en-US"/>
          </a:p>
        </p:txBody>
      </p:sp>
    </p:spTree>
    <p:extLst>
      <p:ext uri="{BB962C8B-B14F-4D97-AF65-F5344CB8AC3E}">
        <p14:creationId xmlns:p14="http://schemas.microsoft.com/office/powerpoint/2010/main" val="391169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4834-34E7-45EE-8A4C-757C04426ED5}"/>
              </a:ext>
            </a:extLst>
          </p:cNvPr>
          <p:cNvSpPr>
            <a:spLocks noGrp="1"/>
          </p:cNvSpPr>
          <p:nvPr>
            <p:ph type="title"/>
          </p:nvPr>
        </p:nvSpPr>
        <p:spPr/>
        <p:txBody>
          <a:bodyPr>
            <a:normAutofit/>
          </a:bodyPr>
          <a:lstStyle/>
          <a:p>
            <a:pPr algn="l"/>
            <a:r>
              <a:rPr lang="en-US" sz="2800" dirty="0"/>
              <a:t>Leading healthcare support occupations, NY metro area, May 2019 OES</a:t>
            </a:r>
          </a:p>
        </p:txBody>
      </p:sp>
      <p:pic>
        <p:nvPicPr>
          <p:cNvPr id="6" name="Content Placeholder 5">
            <a:extLst>
              <a:ext uri="{FF2B5EF4-FFF2-40B4-BE49-F238E27FC236}">
                <a16:creationId xmlns:a16="http://schemas.microsoft.com/office/drawing/2014/main" id="{D22AF543-1CC7-4A05-970B-E6B53C833C36}"/>
              </a:ext>
            </a:extLst>
          </p:cNvPr>
          <p:cNvPicPr>
            <a:picLocks noGrp="1" noChangeAspect="1"/>
          </p:cNvPicPr>
          <p:nvPr>
            <p:ph idx="1"/>
          </p:nvPr>
        </p:nvPicPr>
        <p:blipFill>
          <a:blip r:embed="rId2"/>
          <a:stretch>
            <a:fillRect/>
          </a:stretch>
        </p:blipFill>
        <p:spPr>
          <a:xfrm>
            <a:off x="514240" y="1600200"/>
            <a:ext cx="8115520" cy="4525963"/>
          </a:xfrm>
          <a:prstGeom prst="rect">
            <a:avLst/>
          </a:prstGeom>
        </p:spPr>
      </p:pic>
      <p:sp>
        <p:nvSpPr>
          <p:cNvPr id="4" name="Footer Placeholder 3">
            <a:extLst>
              <a:ext uri="{FF2B5EF4-FFF2-40B4-BE49-F238E27FC236}">
                <a16:creationId xmlns:a16="http://schemas.microsoft.com/office/drawing/2014/main" id="{22A48B77-0ACC-4900-9966-268C7A49AC40}"/>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9E048E4-A6DA-4737-A2E0-15D59CF82AEB}"/>
              </a:ext>
            </a:extLst>
          </p:cNvPr>
          <p:cNvSpPr>
            <a:spLocks noGrp="1"/>
          </p:cNvSpPr>
          <p:nvPr>
            <p:ph type="sldNum" sz="quarter" idx="12"/>
          </p:nvPr>
        </p:nvSpPr>
        <p:spPr/>
        <p:txBody>
          <a:bodyPr/>
          <a:lstStyle/>
          <a:p>
            <a:fld id="{B330FB8B-015B-4BB6-AD14-7BEA45E4DF49}" type="slidenum">
              <a:rPr lang="en-US" smtClean="0"/>
              <a:t>8</a:t>
            </a:fld>
            <a:endParaRPr lang="en-US"/>
          </a:p>
        </p:txBody>
      </p:sp>
    </p:spTree>
    <p:extLst>
      <p:ext uri="{BB962C8B-B14F-4D97-AF65-F5344CB8AC3E}">
        <p14:creationId xmlns:p14="http://schemas.microsoft.com/office/powerpoint/2010/main" val="378776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015D-4333-4A4B-93E0-4A6B6D1C24CB}"/>
              </a:ext>
            </a:extLst>
          </p:cNvPr>
          <p:cNvSpPr>
            <a:spLocks noGrp="1"/>
          </p:cNvSpPr>
          <p:nvPr>
            <p:ph type="title"/>
          </p:nvPr>
        </p:nvSpPr>
        <p:spPr/>
        <p:txBody>
          <a:bodyPr/>
          <a:lstStyle/>
          <a:p>
            <a:pPr algn="l"/>
            <a:r>
              <a:rPr lang="en-US" dirty="0"/>
              <a:t>Frontline healthcare workers</a:t>
            </a:r>
          </a:p>
        </p:txBody>
      </p:sp>
      <p:sp>
        <p:nvSpPr>
          <p:cNvPr id="3" name="Content Placeholder 2">
            <a:extLst>
              <a:ext uri="{FF2B5EF4-FFF2-40B4-BE49-F238E27FC236}">
                <a16:creationId xmlns:a16="http://schemas.microsoft.com/office/drawing/2014/main" id="{7DFFD6B0-97D1-40F7-A395-0900B2586373}"/>
              </a:ext>
            </a:extLst>
          </p:cNvPr>
          <p:cNvSpPr>
            <a:spLocks noGrp="1"/>
          </p:cNvSpPr>
          <p:nvPr>
            <p:ph idx="1"/>
          </p:nvPr>
        </p:nvSpPr>
        <p:spPr>
          <a:xfrm>
            <a:off x="457200" y="1417639"/>
            <a:ext cx="8229600" cy="4449762"/>
          </a:xfrm>
        </p:spPr>
        <p:txBody>
          <a:bodyPr>
            <a:normAutofit lnSpcReduction="10000"/>
          </a:bodyPr>
          <a:lstStyle/>
          <a:p>
            <a:r>
              <a:rPr lang="en-US" dirty="0"/>
              <a:t>Hospital industry not well-prepared: lack of PPE, equipment, structure for coordination</a:t>
            </a:r>
          </a:p>
          <a:p>
            <a:r>
              <a:rPr lang="en-US" dirty="0"/>
              <a:t>Incredible demands/long hours/stress on workers, many from communities hard hit</a:t>
            </a:r>
          </a:p>
          <a:p>
            <a:r>
              <a:rPr lang="en-US" dirty="0"/>
              <a:t>Challenges in dealing with great personal health risks</a:t>
            </a:r>
          </a:p>
          <a:p>
            <a:r>
              <a:rPr lang="en-US" dirty="0"/>
              <a:t>Tremendous mental health pressures (80% of  nurses report negative mental health impacts due to Covid-19)  </a:t>
            </a:r>
          </a:p>
        </p:txBody>
      </p:sp>
      <p:sp>
        <p:nvSpPr>
          <p:cNvPr id="4" name="Footer Placeholder 3">
            <a:extLst>
              <a:ext uri="{FF2B5EF4-FFF2-40B4-BE49-F238E27FC236}">
                <a16:creationId xmlns:a16="http://schemas.microsoft.com/office/drawing/2014/main" id="{12C84F61-3564-4B44-8388-FE69826DC23A}"/>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27683C76-FFD7-4E8D-BBF4-FE23743E5C7C}"/>
              </a:ext>
            </a:extLst>
          </p:cNvPr>
          <p:cNvSpPr>
            <a:spLocks noGrp="1"/>
          </p:cNvSpPr>
          <p:nvPr>
            <p:ph type="sldNum" sz="quarter" idx="12"/>
          </p:nvPr>
        </p:nvSpPr>
        <p:spPr/>
        <p:txBody>
          <a:bodyPr/>
          <a:lstStyle/>
          <a:p>
            <a:fld id="{B330FB8B-015B-4BB6-AD14-7BEA45E4DF49}" type="slidenum">
              <a:rPr lang="en-US" smtClean="0"/>
              <a:t>9</a:t>
            </a:fld>
            <a:endParaRPr lang="en-US"/>
          </a:p>
        </p:txBody>
      </p:sp>
    </p:spTree>
    <p:extLst>
      <p:ext uri="{BB962C8B-B14F-4D97-AF65-F5344CB8AC3E}">
        <p14:creationId xmlns:p14="http://schemas.microsoft.com/office/powerpoint/2010/main" val="1795064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739</Words>
  <Application>Microsoft Office PowerPoint</Application>
  <PresentationFormat>On-screen Show (4:3)</PresentationFormat>
  <Paragraphs>72</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Cambria</vt:lpstr>
      <vt:lpstr>Courier New</vt:lpstr>
      <vt:lpstr>Office Theme</vt:lpstr>
      <vt:lpstr>Office Theme</vt:lpstr>
      <vt:lpstr>   The Covid-19 impact on  NYC’s healthcare workforce     James A. Parrott  Center for New York City Affairs at    The New School  JamesParrott@newschool.edu  www.centernyc.org  WPTI Employer Symposium Series—Healthcare, January 19, 2021  Funding support provided by Robin Hood Foundation, JPMorgan Chase Foundation, New York City Workforce Development Fund, New York Community Trust,  21st Century ILGWU Heritage Fund, and Consortium for Worker Education  </vt:lpstr>
      <vt:lpstr>Overview  </vt:lpstr>
      <vt:lpstr>NYC has 658,000 public and private health care workers, making it by far largest NYC sector</vt:lpstr>
      <vt:lpstr>A few fast facts on NYC healthcare</vt:lpstr>
      <vt:lpstr>Employment in detailed Ambulatory industries</vt:lpstr>
      <vt:lpstr>Demographics of NYC Healthcare workers compared to all private NYC wage workers </vt:lpstr>
      <vt:lpstr>Leading occupations for healthcare practitioners, NY metro area, May 2019 OES </vt:lpstr>
      <vt:lpstr>Leading healthcare support occupations, NY metro area, May 2019 OES</vt:lpstr>
      <vt:lpstr>Frontline healthcare workers</vt:lpstr>
      <vt:lpstr>Challenges for workforce community</vt:lpstr>
      <vt:lpstr>Public policy challenges</vt:lpstr>
      <vt:lpstr>Thank you.  James Parrott Center for New York City Affairs The New School ParrottJ@newschool.edu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labor market implications of the Covid-19 impact on NYC’s healthcare industry     James A. Parrott  Center for New York City Affairs at    The New School  JamesParrott@newschool.edu  www.centernyc.org  WPTI Employer Symposium Series—Healthcare, January 19, 2021  Funding support provided by Robin Hood Foundation, JPMorgan Chase Foundation, New York City Workforce Development Fund, New York Community Trust,  21st Century ILGWU Heritage Fund, and Consortium for Worker Education  </dc:title>
  <dc:creator>james parrott</dc:creator>
  <cp:lastModifiedBy>james parrott</cp:lastModifiedBy>
  <cp:revision>14</cp:revision>
  <cp:lastPrinted>2021-01-19T02:30:34Z</cp:lastPrinted>
  <dcterms:created xsi:type="dcterms:W3CDTF">2021-01-18T23:22:05Z</dcterms:created>
  <dcterms:modified xsi:type="dcterms:W3CDTF">2021-01-19T02:32:19Z</dcterms:modified>
</cp:coreProperties>
</file>