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11"/>
  </p:notesMasterIdLst>
  <p:handoutMasterIdLst>
    <p:handoutMasterId r:id="rId12"/>
  </p:handoutMasterIdLst>
  <p:sldIdLst>
    <p:sldId id="300" r:id="rId2"/>
    <p:sldId id="307" r:id="rId3"/>
    <p:sldId id="308" r:id="rId4"/>
    <p:sldId id="314" r:id="rId5"/>
    <p:sldId id="309" r:id="rId6"/>
    <p:sldId id="310" r:id="rId7"/>
    <p:sldId id="311" r:id="rId8"/>
    <p:sldId id="312" r:id="rId9"/>
    <p:sldId id="313" r:id="rId10"/>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parrott" initials="jp" lastIdx="1" clrIdx="0">
    <p:extLst>
      <p:ext uri="{19B8F6BF-5375-455C-9EA6-DF929625EA0E}">
        <p15:presenceInfo xmlns:p15="http://schemas.microsoft.com/office/powerpoint/2012/main" userId="39f4bc21b1b17a6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37" autoAdjust="0"/>
    <p:restoredTop sz="94660"/>
  </p:normalViewPr>
  <p:slideViewPr>
    <p:cSldViewPr>
      <p:cViewPr varScale="1">
        <p:scale>
          <a:sx n="62" d="100"/>
          <a:sy n="62" d="100"/>
        </p:scale>
        <p:origin x="1340"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7228" cy="465773"/>
          </a:xfrm>
          <a:prstGeom prst="rect">
            <a:avLst/>
          </a:prstGeom>
        </p:spPr>
        <p:txBody>
          <a:bodyPr vert="horz" lIns="92461" tIns="46232" rIns="92461" bIns="46232" rtlCol="0"/>
          <a:lstStyle>
            <a:lvl1pPr algn="l">
              <a:defRPr sz="1200"/>
            </a:lvl1pPr>
          </a:lstStyle>
          <a:p>
            <a:endParaRPr lang="en-US"/>
          </a:p>
        </p:txBody>
      </p:sp>
      <p:sp>
        <p:nvSpPr>
          <p:cNvPr id="3" name="Date Placeholder 2"/>
          <p:cNvSpPr>
            <a:spLocks noGrp="1"/>
          </p:cNvSpPr>
          <p:nvPr>
            <p:ph type="dt" sz="quarter" idx="1"/>
          </p:nvPr>
        </p:nvSpPr>
        <p:spPr>
          <a:xfrm>
            <a:off x="3994410" y="0"/>
            <a:ext cx="3057227" cy="465773"/>
          </a:xfrm>
          <a:prstGeom prst="rect">
            <a:avLst/>
          </a:prstGeom>
        </p:spPr>
        <p:txBody>
          <a:bodyPr vert="horz" lIns="92461" tIns="46232" rIns="92461" bIns="46232" rtlCol="0"/>
          <a:lstStyle>
            <a:lvl1pPr algn="r">
              <a:defRPr sz="1200"/>
            </a:lvl1pPr>
          </a:lstStyle>
          <a:p>
            <a:fld id="{4321B746-2C64-4C9F-B268-4A0008034CF6}" type="datetimeFigureOut">
              <a:rPr lang="en-US" smtClean="0"/>
              <a:t>1/26/2021</a:t>
            </a:fld>
            <a:endParaRPr lang="en-US"/>
          </a:p>
        </p:txBody>
      </p:sp>
      <p:sp>
        <p:nvSpPr>
          <p:cNvPr id="4" name="Footer Placeholder 3"/>
          <p:cNvSpPr>
            <a:spLocks noGrp="1"/>
          </p:cNvSpPr>
          <p:nvPr>
            <p:ph type="ftr" sz="quarter" idx="2"/>
          </p:nvPr>
        </p:nvSpPr>
        <p:spPr>
          <a:xfrm>
            <a:off x="0" y="8841739"/>
            <a:ext cx="3057228" cy="465773"/>
          </a:xfrm>
          <a:prstGeom prst="rect">
            <a:avLst/>
          </a:prstGeom>
        </p:spPr>
        <p:txBody>
          <a:bodyPr vert="horz" lIns="92461" tIns="46232" rIns="92461" bIns="46232" rtlCol="0" anchor="b"/>
          <a:lstStyle>
            <a:lvl1pPr algn="l">
              <a:defRPr sz="1200"/>
            </a:lvl1pPr>
          </a:lstStyle>
          <a:p>
            <a:endParaRPr lang="en-US"/>
          </a:p>
        </p:txBody>
      </p:sp>
      <p:sp>
        <p:nvSpPr>
          <p:cNvPr id="5" name="Slide Number Placeholder 4"/>
          <p:cNvSpPr>
            <a:spLocks noGrp="1"/>
          </p:cNvSpPr>
          <p:nvPr>
            <p:ph type="sldNum" sz="quarter" idx="3"/>
          </p:nvPr>
        </p:nvSpPr>
        <p:spPr>
          <a:xfrm>
            <a:off x="3994410" y="8841739"/>
            <a:ext cx="3057227" cy="465773"/>
          </a:xfrm>
          <a:prstGeom prst="rect">
            <a:avLst/>
          </a:prstGeom>
        </p:spPr>
        <p:txBody>
          <a:bodyPr vert="horz" lIns="92461" tIns="46232" rIns="92461" bIns="46232" rtlCol="0" anchor="b"/>
          <a:lstStyle>
            <a:lvl1pPr algn="r">
              <a:defRPr sz="1200"/>
            </a:lvl1pPr>
          </a:lstStyle>
          <a:p>
            <a:fld id="{06F95E5C-53CF-48F7-BF73-9810BB38F52C}" type="slidenum">
              <a:rPr lang="en-US" smtClean="0"/>
              <a:t>‹#›</a:t>
            </a:fld>
            <a:endParaRPr lang="en-US"/>
          </a:p>
        </p:txBody>
      </p:sp>
    </p:spTree>
    <p:extLst>
      <p:ext uri="{BB962C8B-B14F-4D97-AF65-F5344CB8AC3E}">
        <p14:creationId xmlns:p14="http://schemas.microsoft.com/office/powerpoint/2010/main" val="22676259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5738" y="0"/>
            <a:ext cx="3055937" cy="466725"/>
          </a:xfrm>
          <a:prstGeom prst="rect">
            <a:avLst/>
          </a:prstGeom>
        </p:spPr>
        <p:txBody>
          <a:bodyPr vert="horz" lIns="91440" tIns="45720" rIns="91440" bIns="45720" rtlCol="0"/>
          <a:lstStyle>
            <a:lvl1pPr algn="r">
              <a:defRPr sz="1200"/>
            </a:lvl1pPr>
          </a:lstStyle>
          <a:p>
            <a:fld id="{77ABFD83-6436-47F4-A076-F0BC235D44EF}" type="datetimeFigureOut">
              <a:rPr lang="en-US" smtClean="0"/>
              <a:t>1/26/2021</a:t>
            </a:fld>
            <a:endParaRPr lang="en-US"/>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4850" y="4479925"/>
            <a:ext cx="5643563" cy="36655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559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5738" y="8842375"/>
            <a:ext cx="3055937" cy="466725"/>
          </a:xfrm>
          <a:prstGeom prst="rect">
            <a:avLst/>
          </a:prstGeom>
        </p:spPr>
        <p:txBody>
          <a:bodyPr vert="horz" lIns="91440" tIns="45720" rIns="91440" bIns="45720" rtlCol="0" anchor="b"/>
          <a:lstStyle>
            <a:lvl1pPr algn="r">
              <a:defRPr sz="1200"/>
            </a:lvl1pPr>
          </a:lstStyle>
          <a:p>
            <a:fld id="{716EFE9D-3260-4192-996F-D9F665FB8C95}" type="slidenum">
              <a:rPr lang="en-US" smtClean="0"/>
              <a:t>‹#›</a:t>
            </a:fld>
            <a:endParaRPr lang="en-US"/>
          </a:p>
        </p:txBody>
      </p:sp>
    </p:spTree>
    <p:extLst>
      <p:ext uri="{BB962C8B-B14F-4D97-AF65-F5344CB8AC3E}">
        <p14:creationId xmlns:p14="http://schemas.microsoft.com/office/powerpoint/2010/main" val="148011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FB8E6A-8F3F-412A-AF15-9EDCB6FAA5E5}" type="datetime1">
              <a:rPr lang="en-US" smtClean="0"/>
              <a:t>1/26/2021</a:t>
            </a:fld>
            <a:endParaRPr lang="en-US"/>
          </a:p>
        </p:txBody>
      </p:sp>
      <p:sp>
        <p:nvSpPr>
          <p:cNvPr id="5" name="Footer Placeholder 4"/>
          <p:cNvSpPr>
            <a:spLocks noGrp="1"/>
          </p:cNvSpPr>
          <p:nvPr>
            <p:ph type="ftr" sz="quarter" idx="11"/>
          </p:nvPr>
        </p:nvSpPr>
        <p:spPr/>
        <p:txBody>
          <a:bodyPr/>
          <a:lstStyle/>
          <a:p>
            <a:r>
              <a:rPr lang="en-US"/>
              <a:t>Center for New York City Affairs</a:t>
            </a:r>
          </a:p>
        </p:txBody>
      </p:sp>
      <p:sp>
        <p:nvSpPr>
          <p:cNvPr id="6" name="Slide Number Placeholder 5"/>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2361104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70B781-4D9F-4EF9-A485-A7DE8AAB1C48}" type="datetime1">
              <a:rPr lang="en-US" smtClean="0"/>
              <a:t>1/26/2021</a:t>
            </a:fld>
            <a:endParaRPr lang="en-US"/>
          </a:p>
        </p:txBody>
      </p:sp>
      <p:sp>
        <p:nvSpPr>
          <p:cNvPr id="5" name="Footer Placeholder 4"/>
          <p:cNvSpPr>
            <a:spLocks noGrp="1"/>
          </p:cNvSpPr>
          <p:nvPr>
            <p:ph type="ftr" sz="quarter" idx="11"/>
          </p:nvPr>
        </p:nvSpPr>
        <p:spPr/>
        <p:txBody>
          <a:bodyPr/>
          <a:lstStyle/>
          <a:p>
            <a:r>
              <a:rPr lang="en-US"/>
              <a:t>Center for New York City Affairs</a:t>
            </a:r>
          </a:p>
        </p:txBody>
      </p:sp>
      <p:sp>
        <p:nvSpPr>
          <p:cNvPr id="6" name="Slide Number Placeholder 5"/>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2675747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A7A38D-003E-4639-B80D-78416567C620}" type="datetime1">
              <a:rPr lang="en-US" smtClean="0"/>
              <a:t>1/26/2021</a:t>
            </a:fld>
            <a:endParaRPr lang="en-US"/>
          </a:p>
        </p:txBody>
      </p:sp>
      <p:sp>
        <p:nvSpPr>
          <p:cNvPr id="5" name="Footer Placeholder 4"/>
          <p:cNvSpPr>
            <a:spLocks noGrp="1"/>
          </p:cNvSpPr>
          <p:nvPr>
            <p:ph type="ftr" sz="quarter" idx="11"/>
          </p:nvPr>
        </p:nvSpPr>
        <p:spPr/>
        <p:txBody>
          <a:bodyPr/>
          <a:lstStyle/>
          <a:p>
            <a:r>
              <a:rPr lang="en-US"/>
              <a:t>Center for New York City Affairs</a:t>
            </a:r>
          </a:p>
        </p:txBody>
      </p:sp>
      <p:sp>
        <p:nvSpPr>
          <p:cNvPr id="6" name="Slide Number Placeholder 5"/>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2656218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330457-E3A8-4936-863B-730A9DCA8C9D}" type="datetime1">
              <a:rPr lang="en-US" smtClean="0"/>
              <a:t>1/26/2021</a:t>
            </a:fld>
            <a:endParaRPr lang="en-US"/>
          </a:p>
        </p:txBody>
      </p:sp>
      <p:sp>
        <p:nvSpPr>
          <p:cNvPr id="5" name="Footer Placeholder 4"/>
          <p:cNvSpPr>
            <a:spLocks noGrp="1"/>
          </p:cNvSpPr>
          <p:nvPr>
            <p:ph type="ftr" sz="quarter" idx="11"/>
          </p:nvPr>
        </p:nvSpPr>
        <p:spPr/>
        <p:txBody>
          <a:bodyPr/>
          <a:lstStyle/>
          <a:p>
            <a:r>
              <a:rPr lang="en-US"/>
              <a:t>Center for New York City Affairs</a:t>
            </a:r>
          </a:p>
        </p:txBody>
      </p:sp>
      <p:sp>
        <p:nvSpPr>
          <p:cNvPr id="6" name="Slide Number Placeholder 5"/>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3236476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4E8E3C-4D06-42B2-ACB5-90CA2723C2DE}" type="datetime1">
              <a:rPr lang="en-US" smtClean="0"/>
              <a:t>1/26/2021</a:t>
            </a:fld>
            <a:endParaRPr lang="en-US"/>
          </a:p>
        </p:txBody>
      </p:sp>
      <p:sp>
        <p:nvSpPr>
          <p:cNvPr id="5" name="Footer Placeholder 4"/>
          <p:cNvSpPr>
            <a:spLocks noGrp="1"/>
          </p:cNvSpPr>
          <p:nvPr>
            <p:ph type="ftr" sz="quarter" idx="11"/>
          </p:nvPr>
        </p:nvSpPr>
        <p:spPr/>
        <p:txBody>
          <a:bodyPr/>
          <a:lstStyle/>
          <a:p>
            <a:r>
              <a:rPr lang="en-US"/>
              <a:t>Center for New York City Affairs</a:t>
            </a:r>
          </a:p>
        </p:txBody>
      </p:sp>
      <p:sp>
        <p:nvSpPr>
          <p:cNvPr id="6" name="Slide Number Placeholder 5"/>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2036068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ABD40A0-50F4-45C8-BC37-45BB1D549C50}" type="datetime1">
              <a:rPr lang="en-US" smtClean="0"/>
              <a:t>1/26/2021</a:t>
            </a:fld>
            <a:endParaRPr lang="en-US"/>
          </a:p>
        </p:txBody>
      </p:sp>
      <p:sp>
        <p:nvSpPr>
          <p:cNvPr id="6" name="Footer Placeholder 5"/>
          <p:cNvSpPr>
            <a:spLocks noGrp="1"/>
          </p:cNvSpPr>
          <p:nvPr>
            <p:ph type="ftr" sz="quarter" idx="11"/>
          </p:nvPr>
        </p:nvSpPr>
        <p:spPr/>
        <p:txBody>
          <a:bodyPr/>
          <a:lstStyle/>
          <a:p>
            <a:r>
              <a:rPr lang="en-US"/>
              <a:t>Center for New York City Affairs</a:t>
            </a:r>
          </a:p>
        </p:txBody>
      </p:sp>
      <p:sp>
        <p:nvSpPr>
          <p:cNvPr id="7" name="Slide Number Placeholder 6"/>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1504551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97B2EA0-8ABC-40FD-9343-12ECA1FE21CA}" type="datetime1">
              <a:rPr lang="en-US" smtClean="0"/>
              <a:t>1/26/2021</a:t>
            </a:fld>
            <a:endParaRPr lang="en-US"/>
          </a:p>
        </p:txBody>
      </p:sp>
      <p:sp>
        <p:nvSpPr>
          <p:cNvPr id="8" name="Footer Placeholder 7"/>
          <p:cNvSpPr>
            <a:spLocks noGrp="1"/>
          </p:cNvSpPr>
          <p:nvPr>
            <p:ph type="ftr" sz="quarter" idx="11"/>
          </p:nvPr>
        </p:nvSpPr>
        <p:spPr/>
        <p:txBody>
          <a:bodyPr/>
          <a:lstStyle/>
          <a:p>
            <a:r>
              <a:rPr lang="en-US"/>
              <a:t>Center for New York City Affairs</a:t>
            </a:r>
          </a:p>
        </p:txBody>
      </p:sp>
      <p:sp>
        <p:nvSpPr>
          <p:cNvPr id="9" name="Slide Number Placeholder 8"/>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3400662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AFF842A-D573-4BFB-99D5-4747C8C79F7A}" type="datetime1">
              <a:rPr lang="en-US" smtClean="0"/>
              <a:t>1/26/2021</a:t>
            </a:fld>
            <a:endParaRPr lang="en-US"/>
          </a:p>
        </p:txBody>
      </p:sp>
      <p:sp>
        <p:nvSpPr>
          <p:cNvPr id="4" name="Footer Placeholder 3"/>
          <p:cNvSpPr>
            <a:spLocks noGrp="1"/>
          </p:cNvSpPr>
          <p:nvPr>
            <p:ph type="ftr" sz="quarter" idx="11"/>
          </p:nvPr>
        </p:nvSpPr>
        <p:spPr/>
        <p:txBody>
          <a:bodyPr/>
          <a:lstStyle/>
          <a:p>
            <a:r>
              <a:rPr lang="en-US"/>
              <a:t>Center for New York City Affairs</a:t>
            </a:r>
          </a:p>
        </p:txBody>
      </p:sp>
      <p:sp>
        <p:nvSpPr>
          <p:cNvPr id="5" name="Slide Number Placeholder 4"/>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1147521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F14A69-F6FD-4D8C-A70D-0D3E9ED370C0}" type="datetime1">
              <a:rPr lang="en-US" smtClean="0"/>
              <a:t>1/26/2021</a:t>
            </a:fld>
            <a:endParaRPr lang="en-US"/>
          </a:p>
        </p:txBody>
      </p:sp>
      <p:sp>
        <p:nvSpPr>
          <p:cNvPr id="3" name="Footer Placeholder 2"/>
          <p:cNvSpPr>
            <a:spLocks noGrp="1"/>
          </p:cNvSpPr>
          <p:nvPr>
            <p:ph type="ftr" sz="quarter" idx="11"/>
          </p:nvPr>
        </p:nvSpPr>
        <p:spPr/>
        <p:txBody>
          <a:bodyPr/>
          <a:lstStyle/>
          <a:p>
            <a:r>
              <a:rPr lang="en-US"/>
              <a:t>Center for New York City Affairs</a:t>
            </a:r>
          </a:p>
        </p:txBody>
      </p:sp>
      <p:sp>
        <p:nvSpPr>
          <p:cNvPr id="4" name="Slide Number Placeholder 3"/>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2035819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6D2714-EE63-441A-9A28-08FF137E9AE2}" type="datetime1">
              <a:rPr lang="en-US" smtClean="0"/>
              <a:t>1/26/2021</a:t>
            </a:fld>
            <a:endParaRPr lang="en-US"/>
          </a:p>
        </p:txBody>
      </p:sp>
      <p:sp>
        <p:nvSpPr>
          <p:cNvPr id="6" name="Footer Placeholder 5"/>
          <p:cNvSpPr>
            <a:spLocks noGrp="1"/>
          </p:cNvSpPr>
          <p:nvPr>
            <p:ph type="ftr" sz="quarter" idx="11"/>
          </p:nvPr>
        </p:nvSpPr>
        <p:spPr/>
        <p:txBody>
          <a:bodyPr/>
          <a:lstStyle/>
          <a:p>
            <a:r>
              <a:rPr lang="en-US"/>
              <a:t>Center for New York City Affairs</a:t>
            </a:r>
          </a:p>
        </p:txBody>
      </p:sp>
      <p:sp>
        <p:nvSpPr>
          <p:cNvPr id="7" name="Slide Number Placeholder 6"/>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1214623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8D877E-666B-4E21-9781-EBC9E6CD6153}" type="datetime1">
              <a:rPr lang="en-US" smtClean="0"/>
              <a:t>1/26/2021</a:t>
            </a:fld>
            <a:endParaRPr lang="en-US"/>
          </a:p>
        </p:txBody>
      </p:sp>
      <p:sp>
        <p:nvSpPr>
          <p:cNvPr id="6" name="Footer Placeholder 5"/>
          <p:cNvSpPr>
            <a:spLocks noGrp="1"/>
          </p:cNvSpPr>
          <p:nvPr>
            <p:ph type="ftr" sz="quarter" idx="11"/>
          </p:nvPr>
        </p:nvSpPr>
        <p:spPr/>
        <p:txBody>
          <a:bodyPr/>
          <a:lstStyle/>
          <a:p>
            <a:r>
              <a:rPr lang="en-US"/>
              <a:t>Center for New York City Affairs</a:t>
            </a:r>
          </a:p>
        </p:txBody>
      </p:sp>
      <p:sp>
        <p:nvSpPr>
          <p:cNvPr id="7" name="Slide Number Placeholder 6"/>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1825756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A6BD5-F358-4E52-B115-013FB30CB0DD}" type="datetime1">
              <a:rPr lang="en-US" smtClean="0"/>
              <a:t>1/26/2021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Center for New York City Affairs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30FB8B-015B-4BB6-AD14-7BEA45E4DF49}" type="slidenum">
              <a:rPr lang="en-US" smtClean="0"/>
              <a:t>‹#›</a:t>
            </a:fld>
            <a:endParaRPr lang="en-US"/>
          </a:p>
        </p:txBody>
      </p:sp>
    </p:spTree>
    <p:extLst>
      <p:ext uri="{BB962C8B-B14F-4D97-AF65-F5344CB8AC3E}">
        <p14:creationId xmlns:p14="http://schemas.microsoft.com/office/powerpoint/2010/main" val="300287903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amesParrott@newschool.edu"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centernyc.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logo&#10;&#10;Description generated with very high confidence">
            <a:extLst>
              <a:ext uri="{FF2B5EF4-FFF2-40B4-BE49-F238E27FC236}">
                <a16:creationId xmlns:a16="http://schemas.microsoft.com/office/drawing/2014/main" id="{1F8BCAFE-4A31-4BDE-974E-BDA54EB24B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849" y="431657"/>
            <a:ext cx="3385711" cy="1929855"/>
          </a:xfrm>
          <a:prstGeom prst="rect">
            <a:avLst/>
          </a:prstGeom>
        </p:spPr>
      </p:pic>
      <p:sp>
        <p:nvSpPr>
          <p:cNvPr id="2" name="Title 1">
            <a:extLst>
              <a:ext uri="{FF2B5EF4-FFF2-40B4-BE49-F238E27FC236}">
                <a16:creationId xmlns:a16="http://schemas.microsoft.com/office/drawing/2014/main" id="{80968A90-9692-4D0E-A149-95D356212432}"/>
              </a:ext>
            </a:extLst>
          </p:cNvPr>
          <p:cNvSpPr>
            <a:spLocks noGrp="1"/>
          </p:cNvSpPr>
          <p:nvPr>
            <p:ph type="ctrTitle"/>
          </p:nvPr>
        </p:nvSpPr>
        <p:spPr>
          <a:xfrm>
            <a:off x="3703664" y="304800"/>
            <a:ext cx="4927754" cy="6096000"/>
          </a:xfrm>
        </p:spPr>
        <p:txBody>
          <a:bodyPr anchor="b">
            <a:normAutofit fontScale="90000"/>
          </a:bodyPr>
          <a:lstStyle/>
          <a:p>
            <a:pPr algn="l"/>
            <a:br>
              <a:rPr lang="en-US" sz="3100" b="1" dirty="0">
                <a:latin typeface="Cambria" panose="02040503050406030204" pitchFamily="18" charset="0"/>
              </a:rPr>
            </a:br>
            <a:br>
              <a:rPr lang="en-US" sz="3100" b="1" dirty="0">
                <a:latin typeface="Cambria" panose="02040503050406030204" pitchFamily="18" charset="0"/>
              </a:rPr>
            </a:br>
            <a:br>
              <a:rPr lang="en-US" sz="3100" b="1" dirty="0">
                <a:latin typeface="Cambria" panose="02040503050406030204" pitchFamily="18" charset="0"/>
              </a:rPr>
            </a:br>
            <a:r>
              <a:rPr lang="en-US" sz="2200" b="1" dirty="0">
                <a:latin typeface="Cambria" panose="02040503050406030204" pitchFamily="18" charset="0"/>
              </a:rPr>
              <a:t>The current NYC Covid-19 economy and the outlook for 2021</a:t>
            </a:r>
            <a:br>
              <a:rPr lang="en-US" sz="2200" b="1" dirty="0">
                <a:latin typeface="Cambria" panose="02040503050406030204" pitchFamily="18" charset="0"/>
              </a:rPr>
            </a:br>
            <a:r>
              <a:rPr lang="en-US" sz="2800" b="1" dirty="0">
                <a:latin typeface="Cambria" panose="02040503050406030204" pitchFamily="18" charset="0"/>
              </a:rPr>
              <a:t> </a:t>
            </a:r>
            <a:br>
              <a:rPr lang="en-US" sz="2200" b="1" dirty="0">
                <a:latin typeface="Cambria" panose="02040503050406030204" pitchFamily="18" charset="0"/>
              </a:rPr>
            </a:br>
            <a:r>
              <a:rPr lang="en-US" sz="2000" b="1" dirty="0">
                <a:latin typeface="Cambria" panose="02040503050406030204" pitchFamily="18" charset="0"/>
              </a:rPr>
              <a:t> </a:t>
            </a:r>
            <a:r>
              <a:rPr lang="en-US" sz="2000" dirty="0">
                <a:latin typeface="Cambria" panose="02040503050406030204" pitchFamily="18" charset="0"/>
              </a:rPr>
              <a:t>James A. Parrott, PhD</a:t>
            </a:r>
            <a:br>
              <a:rPr lang="en-US" sz="2000" dirty="0">
                <a:latin typeface="Cambria" panose="02040503050406030204" pitchFamily="18" charset="0"/>
              </a:rPr>
            </a:br>
            <a:r>
              <a:rPr lang="en-US" sz="2000" dirty="0">
                <a:latin typeface="Cambria" panose="02040503050406030204" pitchFamily="18" charset="0"/>
              </a:rPr>
              <a:t> Center for New York City Affairs at  </a:t>
            </a:r>
            <a:br>
              <a:rPr lang="en-US" sz="2000" dirty="0">
                <a:latin typeface="Cambria" panose="02040503050406030204" pitchFamily="18" charset="0"/>
              </a:rPr>
            </a:br>
            <a:r>
              <a:rPr lang="en-US" sz="2000" dirty="0">
                <a:latin typeface="Cambria" panose="02040503050406030204" pitchFamily="18" charset="0"/>
              </a:rPr>
              <a:t> The New   School</a:t>
            </a:r>
            <a:br>
              <a:rPr lang="en-US" sz="2000" dirty="0">
                <a:latin typeface="Cambria" panose="02040503050406030204" pitchFamily="18" charset="0"/>
              </a:rPr>
            </a:br>
            <a:r>
              <a:rPr lang="en-US" sz="2200" dirty="0">
                <a:latin typeface="Cambria" panose="02040503050406030204" pitchFamily="18" charset="0"/>
              </a:rPr>
              <a:t> </a:t>
            </a:r>
            <a:r>
              <a:rPr lang="en-US" sz="1800" dirty="0">
                <a:latin typeface="Cambria" panose="02040503050406030204" pitchFamily="18" charset="0"/>
                <a:hlinkClick r:id="rId3"/>
              </a:rPr>
              <a:t>JamesParrott@newschool.edu</a:t>
            </a:r>
            <a:br>
              <a:rPr lang="en-US" sz="1800" dirty="0">
                <a:latin typeface="Cambria" panose="02040503050406030204" pitchFamily="18" charset="0"/>
              </a:rPr>
            </a:br>
            <a:r>
              <a:rPr lang="en-US" sz="1800" dirty="0">
                <a:latin typeface="Cambria" panose="02040503050406030204" pitchFamily="18" charset="0"/>
              </a:rPr>
              <a:t> </a:t>
            </a:r>
            <a:r>
              <a:rPr lang="en-US" sz="1800" dirty="0">
                <a:latin typeface="Cambria" panose="02040503050406030204" pitchFamily="18" charset="0"/>
                <a:hlinkClick r:id="rId4"/>
              </a:rPr>
              <a:t>www.centernyc.org</a:t>
            </a:r>
            <a:br>
              <a:rPr lang="en-US" sz="1800" dirty="0">
                <a:latin typeface="Cambria" panose="02040503050406030204" pitchFamily="18" charset="0"/>
              </a:rPr>
            </a:br>
            <a:br>
              <a:rPr lang="en-US" sz="2200" dirty="0">
                <a:latin typeface="Cambria" panose="02040503050406030204" pitchFamily="18" charset="0"/>
              </a:rPr>
            </a:br>
            <a:r>
              <a:rPr lang="en-US" sz="2200" dirty="0">
                <a:latin typeface="Cambria" panose="02040503050406030204" pitchFamily="18" charset="0"/>
              </a:rPr>
              <a:t>Workforce Funders</a:t>
            </a:r>
            <a:br>
              <a:rPr lang="en-US" sz="2200" dirty="0">
                <a:latin typeface="Cambria" panose="02040503050406030204" pitchFamily="18" charset="0"/>
              </a:rPr>
            </a:br>
            <a:r>
              <a:rPr lang="en-US" sz="2200" dirty="0">
                <a:latin typeface="Cambria" panose="02040503050406030204" pitchFamily="18" charset="0"/>
              </a:rPr>
              <a:t>January 28, 2021</a:t>
            </a:r>
            <a:br>
              <a:rPr lang="en-US" sz="2000" dirty="0">
                <a:latin typeface="Cambria" panose="02040503050406030204" pitchFamily="18" charset="0"/>
              </a:rPr>
            </a:br>
            <a:br>
              <a:rPr lang="en-US" sz="2000" dirty="0">
                <a:latin typeface="Cambria" panose="02040503050406030204" pitchFamily="18" charset="0"/>
              </a:rPr>
            </a:br>
            <a:r>
              <a:rPr lang="en-US" sz="1800" dirty="0">
                <a:latin typeface="Cambria" panose="02040503050406030204" pitchFamily="18" charset="0"/>
              </a:rPr>
              <a:t>Funding support provided by the New York City Workforce Development Fund, New York Community Trust, JPMorgan Chase Foundation, Robin Hood Foundation, 21</a:t>
            </a:r>
            <a:r>
              <a:rPr lang="en-US" sz="1800" baseline="30000" dirty="0">
                <a:latin typeface="Cambria" panose="02040503050406030204" pitchFamily="18" charset="0"/>
              </a:rPr>
              <a:t>st</a:t>
            </a:r>
            <a:r>
              <a:rPr lang="en-US" sz="1800" dirty="0">
                <a:latin typeface="Cambria" panose="02040503050406030204" pitchFamily="18" charset="0"/>
              </a:rPr>
              <a:t> Century ILGWU Heritage Fund, and Consortium for Worker Education</a:t>
            </a:r>
            <a:br>
              <a:rPr lang="en-US" sz="1800" dirty="0">
                <a:latin typeface="Cambria" panose="02040503050406030204" pitchFamily="18" charset="0"/>
              </a:rPr>
            </a:br>
            <a:br>
              <a:rPr lang="en-US" sz="2000" dirty="0">
                <a:latin typeface="Cambria" panose="02040503050406030204" pitchFamily="18" charset="0"/>
              </a:rPr>
            </a:br>
            <a:br>
              <a:rPr lang="en-US" sz="2000" i="1" dirty="0">
                <a:latin typeface="Cambria" panose="02040503050406030204" pitchFamily="18" charset="0"/>
              </a:rPr>
            </a:br>
            <a:br>
              <a:rPr lang="en-US" sz="2000" i="1" dirty="0">
                <a:latin typeface="Cambria" panose="02040503050406030204" pitchFamily="18" charset="0"/>
              </a:rPr>
            </a:br>
            <a:endParaRPr lang="en-US" sz="2000" i="1" dirty="0">
              <a:latin typeface="Cambria" panose="02040503050406030204" pitchFamily="18" charset="0"/>
            </a:endParaRPr>
          </a:p>
        </p:txBody>
      </p:sp>
      <p:sp>
        <p:nvSpPr>
          <p:cNvPr id="3" name="Subtitle 2">
            <a:extLst>
              <a:ext uri="{FF2B5EF4-FFF2-40B4-BE49-F238E27FC236}">
                <a16:creationId xmlns:a16="http://schemas.microsoft.com/office/drawing/2014/main" id="{77E3C619-CF38-4A7A-BDFC-47211207153A}"/>
              </a:ext>
            </a:extLst>
          </p:cNvPr>
          <p:cNvSpPr>
            <a:spLocks noGrp="1"/>
          </p:cNvSpPr>
          <p:nvPr>
            <p:ph type="subTitle" idx="1"/>
          </p:nvPr>
        </p:nvSpPr>
        <p:spPr>
          <a:xfrm>
            <a:off x="479191" y="4013165"/>
            <a:ext cx="3153009" cy="2205732"/>
          </a:xfrm>
        </p:spPr>
        <p:txBody>
          <a:bodyPr anchor="t">
            <a:normAutofit lnSpcReduction="10000"/>
          </a:bodyPr>
          <a:lstStyle/>
          <a:p>
            <a:pPr algn="r"/>
            <a:endParaRPr lang="en-US" sz="1700" dirty="0">
              <a:solidFill>
                <a:srgbClr val="FFFFFF"/>
              </a:solidFill>
            </a:endParaRPr>
          </a:p>
          <a:p>
            <a:pPr algn="r">
              <a:lnSpc>
                <a:spcPct val="110000"/>
              </a:lnSpc>
            </a:pPr>
            <a:r>
              <a:rPr lang="en-US" sz="1700" dirty="0">
                <a:solidFill>
                  <a:srgbClr val="FFFFFF"/>
                </a:solidFill>
              </a:rPr>
              <a:t>James A. Parrott, PhD   </a:t>
            </a:r>
          </a:p>
          <a:p>
            <a:pPr algn="r">
              <a:lnSpc>
                <a:spcPct val="110000"/>
              </a:lnSpc>
            </a:pPr>
            <a:r>
              <a:rPr lang="en-US" sz="1700" dirty="0">
                <a:solidFill>
                  <a:srgbClr val="FFFFFF"/>
                </a:solidFill>
              </a:rPr>
              <a:t>Director of Economic and Fiscal Policies</a:t>
            </a:r>
          </a:p>
          <a:p>
            <a:pPr algn="r">
              <a:lnSpc>
                <a:spcPct val="110000"/>
              </a:lnSpc>
            </a:pPr>
            <a:r>
              <a:rPr lang="en-US" sz="1700" dirty="0">
                <a:solidFill>
                  <a:srgbClr val="FFFFFF"/>
                </a:solidFill>
              </a:rPr>
              <a:t>Center for New York City Affairs</a:t>
            </a:r>
          </a:p>
          <a:p>
            <a:pPr algn="r">
              <a:lnSpc>
                <a:spcPct val="110000"/>
              </a:lnSpc>
            </a:pPr>
            <a:r>
              <a:rPr lang="en-US" sz="1700" dirty="0">
                <a:solidFill>
                  <a:srgbClr val="FFFFFF"/>
                </a:solidFill>
              </a:rPr>
              <a:t>New School University</a:t>
            </a:r>
          </a:p>
          <a:p>
            <a:pPr algn="r">
              <a:lnSpc>
                <a:spcPct val="110000"/>
              </a:lnSpc>
            </a:pPr>
            <a:r>
              <a:rPr lang="en-US" sz="1700" dirty="0">
                <a:solidFill>
                  <a:srgbClr val="FFFFFF"/>
                </a:solidFill>
              </a:rPr>
              <a:t>JamesParrott@newschool.edu</a:t>
            </a:r>
          </a:p>
        </p:txBody>
      </p:sp>
    </p:spTree>
    <p:extLst>
      <p:ext uri="{BB962C8B-B14F-4D97-AF65-F5344CB8AC3E}">
        <p14:creationId xmlns:p14="http://schemas.microsoft.com/office/powerpoint/2010/main" val="219857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9231D-DCA0-418C-9959-DBB64B64CAFD}"/>
              </a:ext>
            </a:extLst>
          </p:cNvPr>
          <p:cNvSpPr>
            <a:spLocks noGrp="1"/>
          </p:cNvSpPr>
          <p:nvPr>
            <p:ph type="title"/>
          </p:nvPr>
        </p:nvSpPr>
        <p:spPr/>
        <p:txBody>
          <a:bodyPr>
            <a:noAutofit/>
          </a:bodyPr>
          <a:lstStyle/>
          <a:p>
            <a:pPr algn="l"/>
            <a:r>
              <a:rPr lang="en-US" sz="3600" dirty="0"/>
              <a:t>2020 worst single-year NYC job loss since 1930s</a:t>
            </a:r>
          </a:p>
        </p:txBody>
      </p:sp>
      <p:sp>
        <p:nvSpPr>
          <p:cNvPr id="3" name="Content Placeholder 2">
            <a:extLst>
              <a:ext uri="{FF2B5EF4-FFF2-40B4-BE49-F238E27FC236}">
                <a16:creationId xmlns:a16="http://schemas.microsoft.com/office/drawing/2014/main" id="{F5C88B4E-F3CE-42B9-A223-CF771B1562E0}"/>
              </a:ext>
            </a:extLst>
          </p:cNvPr>
          <p:cNvSpPr>
            <a:spLocks noGrp="1"/>
          </p:cNvSpPr>
          <p:nvPr>
            <p:ph idx="1"/>
          </p:nvPr>
        </p:nvSpPr>
        <p:spPr/>
        <p:txBody>
          <a:bodyPr>
            <a:normAutofit/>
          </a:bodyPr>
          <a:lstStyle/>
          <a:p>
            <a:r>
              <a:rPr lang="en-US" sz="2800" dirty="0"/>
              <a:t>Lost 700,000 payroll &amp; independent contractor jobs</a:t>
            </a:r>
          </a:p>
          <a:p>
            <a:r>
              <a:rPr lang="en-US" sz="2800" dirty="0"/>
              <a:t>Gradual rebound from last spring’s plunge stalled in the fall and job count fell again in December</a:t>
            </a:r>
          </a:p>
          <a:p>
            <a:r>
              <a:rPr lang="en-US" sz="2800" dirty="0"/>
              <a:t>Federal aid passed at end of December and prospect for continued aid under Biden proposal, but job outlook bleak without new approaches</a:t>
            </a:r>
          </a:p>
          <a:p>
            <a:r>
              <a:rPr lang="en-US" sz="2800" dirty="0"/>
              <a:t>After vaccines, NYC could get back ½ of the 700,000 shortfall in 2021 but that still leaves big job hole</a:t>
            </a:r>
          </a:p>
          <a:p>
            <a:pPr marL="0" indent="0">
              <a:buNone/>
            </a:pPr>
            <a:r>
              <a:rPr lang="en-US" sz="2800" dirty="0"/>
              <a:t> </a:t>
            </a:r>
          </a:p>
          <a:p>
            <a:endParaRPr lang="en-US" sz="2800" dirty="0"/>
          </a:p>
        </p:txBody>
      </p:sp>
      <p:sp>
        <p:nvSpPr>
          <p:cNvPr id="4" name="Footer Placeholder 3">
            <a:extLst>
              <a:ext uri="{FF2B5EF4-FFF2-40B4-BE49-F238E27FC236}">
                <a16:creationId xmlns:a16="http://schemas.microsoft.com/office/drawing/2014/main" id="{FB5CE9FE-BD04-45B8-931A-0FDE91FF08FD}"/>
              </a:ext>
            </a:extLst>
          </p:cNvPr>
          <p:cNvSpPr>
            <a:spLocks noGrp="1"/>
          </p:cNvSpPr>
          <p:nvPr>
            <p:ph type="ftr" sz="quarter" idx="11"/>
          </p:nvPr>
        </p:nvSpPr>
        <p:spPr/>
        <p:txBody>
          <a:bodyPr/>
          <a:lstStyle/>
          <a:p>
            <a:r>
              <a:rPr lang="en-US"/>
              <a:t>Center for New York City Affairs</a:t>
            </a:r>
          </a:p>
        </p:txBody>
      </p:sp>
      <p:sp>
        <p:nvSpPr>
          <p:cNvPr id="5" name="Slide Number Placeholder 4">
            <a:extLst>
              <a:ext uri="{FF2B5EF4-FFF2-40B4-BE49-F238E27FC236}">
                <a16:creationId xmlns:a16="http://schemas.microsoft.com/office/drawing/2014/main" id="{6CC80253-2536-4C8D-AE4E-03308BD7EEBF}"/>
              </a:ext>
            </a:extLst>
          </p:cNvPr>
          <p:cNvSpPr>
            <a:spLocks noGrp="1"/>
          </p:cNvSpPr>
          <p:nvPr>
            <p:ph type="sldNum" sz="quarter" idx="12"/>
          </p:nvPr>
        </p:nvSpPr>
        <p:spPr/>
        <p:txBody>
          <a:bodyPr/>
          <a:lstStyle/>
          <a:p>
            <a:fld id="{B330FB8B-015B-4BB6-AD14-7BEA45E4DF49}" type="slidenum">
              <a:rPr lang="en-US" smtClean="0"/>
              <a:t>2</a:t>
            </a:fld>
            <a:endParaRPr lang="en-US"/>
          </a:p>
        </p:txBody>
      </p:sp>
    </p:spTree>
    <p:extLst>
      <p:ext uri="{BB962C8B-B14F-4D97-AF65-F5344CB8AC3E}">
        <p14:creationId xmlns:p14="http://schemas.microsoft.com/office/powerpoint/2010/main" val="3316547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F23B191-2DEB-4B02-A83E-B30AAC324302}"/>
              </a:ext>
            </a:extLst>
          </p:cNvPr>
          <p:cNvSpPr>
            <a:spLocks noGrp="1"/>
          </p:cNvSpPr>
          <p:nvPr>
            <p:ph type="title"/>
          </p:nvPr>
        </p:nvSpPr>
        <p:spPr>
          <a:xfrm>
            <a:off x="685800" y="363187"/>
            <a:ext cx="7886700" cy="779813"/>
          </a:xfrm>
        </p:spPr>
        <p:txBody>
          <a:bodyPr vert="horz" lIns="91440" tIns="45720" rIns="91440" bIns="45720" rtlCol="0" anchor="ctr">
            <a:normAutofit fontScale="90000"/>
          </a:bodyPr>
          <a:lstStyle/>
          <a:p>
            <a:pPr algn="l">
              <a:lnSpc>
                <a:spcPct val="90000"/>
              </a:lnSpc>
            </a:pPr>
            <a:r>
              <a:rPr lang="en-US" sz="3500" dirty="0"/>
              <a:t>NYC index of concentrated </a:t>
            </a:r>
            <a:r>
              <a:rPr lang="en-US" sz="3500" dirty="0" err="1"/>
              <a:t>Covid</a:t>
            </a:r>
            <a:r>
              <a:rPr lang="en-US" sz="3500" dirty="0"/>
              <a:t> job loss</a:t>
            </a:r>
            <a:br>
              <a:rPr lang="en-US" sz="3500" dirty="0"/>
            </a:br>
            <a:r>
              <a:rPr lang="en-US" sz="2200" dirty="0"/>
              <a:t>(as of December)</a:t>
            </a:r>
          </a:p>
        </p:txBody>
      </p:sp>
      <p:pic>
        <p:nvPicPr>
          <p:cNvPr id="6" name="Content Placeholder 5">
            <a:extLst>
              <a:ext uri="{FF2B5EF4-FFF2-40B4-BE49-F238E27FC236}">
                <a16:creationId xmlns:a16="http://schemas.microsoft.com/office/drawing/2014/main" id="{80F6FC78-4476-4308-BE7B-B18AEDF8C790}"/>
              </a:ext>
            </a:extLst>
          </p:cNvPr>
          <p:cNvPicPr>
            <a:picLocks noGrp="1" noChangeAspect="1"/>
          </p:cNvPicPr>
          <p:nvPr>
            <p:ph idx="1"/>
          </p:nvPr>
        </p:nvPicPr>
        <p:blipFill rotWithShape="1">
          <a:blip r:embed="rId2"/>
          <a:srcRect t="2760" r="4" b="3336"/>
          <a:stretch/>
        </p:blipFill>
        <p:spPr>
          <a:xfrm>
            <a:off x="688090" y="1371601"/>
            <a:ext cx="7884410" cy="4757836"/>
          </a:xfrm>
          <a:prstGeom prst="rect">
            <a:avLst/>
          </a:prstGeom>
        </p:spPr>
      </p:pic>
      <p:sp>
        <p:nvSpPr>
          <p:cNvPr id="4" name="Footer Placeholder 3">
            <a:extLst>
              <a:ext uri="{FF2B5EF4-FFF2-40B4-BE49-F238E27FC236}">
                <a16:creationId xmlns:a16="http://schemas.microsoft.com/office/drawing/2014/main" id="{8A9C92AA-99B5-4C0B-BDE8-97869DBB607E}"/>
              </a:ext>
            </a:extLst>
          </p:cNvPr>
          <p:cNvSpPr>
            <a:spLocks noGrp="1"/>
          </p:cNvSpPr>
          <p:nvPr>
            <p:ph type="ftr" sz="quarter" idx="11"/>
          </p:nvPr>
        </p:nvSpPr>
        <p:spPr>
          <a:xfrm>
            <a:off x="3028950" y="6356350"/>
            <a:ext cx="3086100" cy="365125"/>
          </a:xfrm>
        </p:spPr>
        <p:txBody>
          <a:bodyPr vert="horz" lIns="91440" tIns="45720" rIns="91440" bIns="45720" rtlCol="0" anchor="ctr">
            <a:normAutofit/>
          </a:bodyPr>
          <a:lstStyle/>
          <a:p>
            <a:pPr defTabSz="457200">
              <a:spcAft>
                <a:spcPts val="600"/>
              </a:spcAft>
            </a:pPr>
            <a:r>
              <a:rPr lang="en-US" kern="1200">
                <a:solidFill>
                  <a:schemeClr val="tx1">
                    <a:tint val="75000"/>
                  </a:schemeClr>
                </a:solidFill>
                <a:latin typeface="+mn-lt"/>
                <a:ea typeface="+mn-ea"/>
                <a:cs typeface="+mn-cs"/>
              </a:rPr>
              <a:t>Center for New York City Affairs</a:t>
            </a:r>
          </a:p>
        </p:txBody>
      </p:sp>
      <p:sp>
        <p:nvSpPr>
          <p:cNvPr id="5" name="Slide Number Placeholder 4">
            <a:extLst>
              <a:ext uri="{FF2B5EF4-FFF2-40B4-BE49-F238E27FC236}">
                <a16:creationId xmlns:a16="http://schemas.microsoft.com/office/drawing/2014/main" id="{86DA0FF7-213F-4140-8A41-020AE43960DC}"/>
              </a:ext>
            </a:extLst>
          </p:cNvPr>
          <p:cNvSpPr>
            <a:spLocks noGrp="1"/>
          </p:cNvSpPr>
          <p:nvPr>
            <p:ph type="sldNum" sz="quarter" idx="12"/>
          </p:nvPr>
        </p:nvSpPr>
        <p:spPr>
          <a:xfrm>
            <a:off x="6457950" y="6356350"/>
            <a:ext cx="2057400" cy="365125"/>
          </a:xfrm>
        </p:spPr>
        <p:txBody>
          <a:bodyPr vert="horz" lIns="91440" tIns="45720" rIns="91440" bIns="45720" rtlCol="0" anchor="ctr">
            <a:normAutofit/>
          </a:bodyPr>
          <a:lstStyle/>
          <a:p>
            <a:pPr defTabSz="457200">
              <a:spcAft>
                <a:spcPts val="600"/>
              </a:spcAft>
            </a:pPr>
            <a:fld id="{B330FB8B-015B-4BB6-AD14-7BEA45E4DF49}" type="slidenum">
              <a:rPr lang="en-US" smtClean="0"/>
              <a:pPr defTabSz="457200">
                <a:spcAft>
                  <a:spcPts val="600"/>
                </a:spcAft>
              </a:pPr>
              <a:t>3</a:t>
            </a:fld>
            <a:endParaRPr lang="en-US"/>
          </a:p>
        </p:txBody>
      </p:sp>
    </p:spTree>
    <p:extLst>
      <p:ext uri="{BB962C8B-B14F-4D97-AF65-F5344CB8AC3E}">
        <p14:creationId xmlns:p14="http://schemas.microsoft.com/office/powerpoint/2010/main" val="2708471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1A116B-0C7C-4EB6-BF0A-EBA24798DBA7}"/>
              </a:ext>
            </a:extLst>
          </p:cNvPr>
          <p:cNvSpPr>
            <a:spLocks noGrp="1"/>
          </p:cNvSpPr>
          <p:nvPr>
            <p:ph type="title"/>
          </p:nvPr>
        </p:nvSpPr>
        <p:spPr>
          <a:xfrm>
            <a:off x="628650" y="562271"/>
            <a:ext cx="7886700" cy="1128417"/>
          </a:xfrm>
        </p:spPr>
        <p:txBody>
          <a:bodyPr vert="horz" lIns="91440" tIns="45720" rIns="91440" bIns="45720" rtlCol="0" anchor="ctr">
            <a:normAutofit fontScale="90000"/>
          </a:bodyPr>
          <a:lstStyle/>
          <a:p>
            <a:pPr algn="l">
              <a:lnSpc>
                <a:spcPct val="90000"/>
              </a:lnSpc>
            </a:pPr>
            <a:r>
              <a:rPr lang="en-US" sz="4500" dirty="0"/>
              <a:t>2.5 million NYS UI recipients; </a:t>
            </a:r>
            <a:br>
              <a:rPr lang="en-US" sz="4500" dirty="0"/>
            </a:br>
            <a:r>
              <a:rPr lang="en-US" sz="4500" dirty="0"/>
              <a:t>1.25 million in NYC</a:t>
            </a:r>
          </a:p>
        </p:txBody>
      </p:sp>
      <p:pic>
        <p:nvPicPr>
          <p:cNvPr id="6" name="Content Placeholder 5">
            <a:extLst>
              <a:ext uri="{FF2B5EF4-FFF2-40B4-BE49-F238E27FC236}">
                <a16:creationId xmlns:a16="http://schemas.microsoft.com/office/drawing/2014/main" id="{0E82F931-1A37-4A28-897A-BD1EDA5A863F}"/>
              </a:ext>
            </a:extLst>
          </p:cNvPr>
          <p:cNvPicPr>
            <a:picLocks noGrp="1" noChangeAspect="1"/>
          </p:cNvPicPr>
          <p:nvPr>
            <p:ph idx="1"/>
          </p:nvPr>
        </p:nvPicPr>
        <p:blipFill rotWithShape="1">
          <a:blip r:embed="rId2"/>
          <a:srcRect t="4735"/>
          <a:stretch/>
        </p:blipFill>
        <p:spPr>
          <a:xfrm>
            <a:off x="628650" y="1845426"/>
            <a:ext cx="7884410" cy="4450303"/>
          </a:xfrm>
          <a:prstGeom prst="rect">
            <a:avLst/>
          </a:prstGeom>
        </p:spPr>
      </p:pic>
      <p:sp>
        <p:nvSpPr>
          <p:cNvPr id="4" name="Footer Placeholder 3">
            <a:extLst>
              <a:ext uri="{FF2B5EF4-FFF2-40B4-BE49-F238E27FC236}">
                <a16:creationId xmlns:a16="http://schemas.microsoft.com/office/drawing/2014/main" id="{80F6EF48-3A89-4EBB-8484-6E1AB52EEA92}"/>
              </a:ext>
            </a:extLst>
          </p:cNvPr>
          <p:cNvSpPr>
            <a:spLocks noGrp="1"/>
          </p:cNvSpPr>
          <p:nvPr>
            <p:ph type="ftr" sz="quarter" idx="11"/>
          </p:nvPr>
        </p:nvSpPr>
        <p:spPr>
          <a:xfrm>
            <a:off x="3028950" y="6356350"/>
            <a:ext cx="3086100" cy="365125"/>
          </a:xfrm>
        </p:spPr>
        <p:txBody>
          <a:bodyPr vert="horz" lIns="91440" tIns="45720" rIns="91440" bIns="45720" rtlCol="0" anchor="ctr">
            <a:normAutofit/>
          </a:bodyPr>
          <a:lstStyle/>
          <a:p>
            <a:pPr defTabSz="457200">
              <a:spcAft>
                <a:spcPts val="600"/>
              </a:spcAft>
            </a:pPr>
            <a:r>
              <a:rPr lang="en-US" kern="1200">
                <a:solidFill>
                  <a:schemeClr val="tx1">
                    <a:tint val="75000"/>
                  </a:schemeClr>
                </a:solidFill>
                <a:latin typeface="+mn-lt"/>
                <a:ea typeface="+mn-ea"/>
                <a:cs typeface="+mn-cs"/>
              </a:rPr>
              <a:t>Center for New York City Affairs</a:t>
            </a:r>
          </a:p>
        </p:txBody>
      </p:sp>
      <p:sp>
        <p:nvSpPr>
          <p:cNvPr id="5" name="Slide Number Placeholder 4">
            <a:extLst>
              <a:ext uri="{FF2B5EF4-FFF2-40B4-BE49-F238E27FC236}">
                <a16:creationId xmlns:a16="http://schemas.microsoft.com/office/drawing/2014/main" id="{1E280B40-B40E-499E-957D-F8F0BCE40932}"/>
              </a:ext>
            </a:extLst>
          </p:cNvPr>
          <p:cNvSpPr>
            <a:spLocks noGrp="1"/>
          </p:cNvSpPr>
          <p:nvPr>
            <p:ph type="sldNum" sz="quarter" idx="12"/>
          </p:nvPr>
        </p:nvSpPr>
        <p:spPr>
          <a:xfrm>
            <a:off x="6457950" y="6356350"/>
            <a:ext cx="2057400" cy="365125"/>
          </a:xfrm>
        </p:spPr>
        <p:txBody>
          <a:bodyPr vert="horz" lIns="91440" tIns="45720" rIns="91440" bIns="45720" rtlCol="0" anchor="ctr">
            <a:normAutofit/>
          </a:bodyPr>
          <a:lstStyle/>
          <a:p>
            <a:pPr defTabSz="457200">
              <a:spcAft>
                <a:spcPts val="600"/>
              </a:spcAft>
            </a:pPr>
            <a:fld id="{B330FB8B-015B-4BB6-AD14-7BEA45E4DF49}" type="slidenum">
              <a:rPr lang="en-US" smtClean="0"/>
              <a:pPr defTabSz="457200">
                <a:spcAft>
                  <a:spcPts val="600"/>
                </a:spcAft>
              </a:pPr>
              <a:t>4</a:t>
            </a:fld>
            <a:endParaRPr lang="en-US"/>
          </a:p>
        </p:txBody>
      </p:sp>
    </p:spTree>
    <p:extLst>
      <p:ext uri="{BB962C8B-B14F-4D97-AF65-F5344CB8AC3E}">
        <p14:creationId xmlns:p14="http://schemas.microsoft.com/office/powerpoint/2010/main" val="1198919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4789B-0E10-4BF6-B638-EF7BE4ADFF4F}"/>
              </a:ext>
            </a:extLst>
          </p:cNvPr>
          <p:cNvSpPr>
            <a:spLocks noGrp="1"/>
          </p:cNvSpPr>
          <p:nvPr>
            <p:ph type="title"/>
          </p:nvPr>
        </p:nvSpPr>
        <p:spPr/>
        <p:txBody>
          <a:bodyPr>
            <a:normAutofit/>
          </a:bodyPr>
          <a:lstStyle/>
          <a:p>
            <a:r>
              <a:rPr lang="en-US" sz="3600" dirty="0"/>
              <a:t>Troubling signs all along labor market front</a:t>
            </a:r>
          </a:p>
        </p:txBody>
      </p:sp>
      <p:sp>
        <p:nvSpPr>
          <p:cNvPr id="3" name="Content Placeholder 2">
            <a:extLst>
              <a:ext uri="{FF2B5EF4-FFF2-40B4-BE49-F238E27FC236}">
                <a16:creationId xmlns:a16="http://schemas.microsoft.com/office/drawing/2014/main" id="{6A1AFE6A-E4F0-463E-BEEF-78FADA07C341}"/>
              </a:ext>
            </a:extLst>
          </p:cNvPr>
          <p:cNvSpPr>
            <a:spLocks noGrp="1"/>
          </p:cNvSpPr>
          <p:nvPr>
            <p:ph idx="1"/>
          </p:nvPr>
        </p:nvSpPr>
        <p:spPr/>
        <p:txBody>
          <a:bodyPr/>
          <a:lstStyle/>
          <a:p>
            <a:r>
              <a:rPr lang="en-US" dirty="0"/>
              <a:t>Entry level jobs hardest hit</a:t>
            </a:r>
          </a:p>
          <a:p>
            <a:r>
              <a:rPr lang="en-US" dirty="0"/>
              <a:t>Staggering levels of long-term unemployment</a:t>
            </a:r>
          </a:p>
          <a:p>
            <a:r>
              <a:rPr lang="en-US" dirty="0"/>
              <a:t>Many of workers called back only working part-time</a:t>
            </a:r>
          </a:p>
          <a:p>
            <a:r>
              <a:rPr lang="en-US" dirty="0"/>
              <a:t>Workers dropping out of labor force</a:t>
            </a:r>
          </a:p>
          <a:p>
            <a:r>
              <a:rPr lang="en-US" dirty="0"/>
              <a:t>Care-giving responsibilities and remote-learning children disproportionately fall on women’s shoulders</a:t>
            </a:r>
          </a:p>
        </p:txBody>
      </p:sp>
      <p:sp>
        <p:nvSpPr>
          <p:cNvPr id="4" name="Footer Placeholder 3">
            <a:extLst>
              <a:ext uri="{FF2B5EF4-FFF2-40B4-BE49-F238E27FC236}">
                <a16:creationId xmlns:a16="http://schemas.microsoft.com/office/drawing/2014/main" id="{FF34E68D-A9F0-473D-A3DA-B5D6017D4561}"/>
              </a:ext>
            </a:extLst>
          </p:cNvPr>
          <p:cNvSpPr>
            <a:spLocks noGrp="1"/>
          </p:cNvSpPr>
          <p:nvPr>
            <p:ph type="ftr" sz="quarter" idx="11"/>
          </p:nvPr>
        </p:nvSpPr>
        <p:spPr/>
        <p:txBody>
          <a:bodyPr/>
          <a:lstStyle/>
          <a:p>
            <a:r>
              <a:rPr lang="en-US"/>
              <a:t>Center for New York City Affairs</a:t>
            </a:r>
          </a:p>
        </p:txBody>
      </p:sp>
      <p:sp>
        <p:nvSpPr>
          <p:cNvPr id="5" name="Slide Number Placeholder 4">
            <a:extLst>
              <a:ext uri="{FF2B5EF4-FFF2-40B4-BE49-F238E27FC236}">
                <a16:creationId xmlns:a16="http://schemas.microsoft.com/office/drawing/2014/main" id="{755F136F-4A06-4126-8F5F-7CE7A3994992}"/>
              </a:ext>
            </a:extLst>
          </p:cNvPr>
          <p:cNvSpPr>
            <a:spLocks noGrp="1"/>
          </p:cNvSpPr>
          <p:nvPr>
            <p:ph type="sldNum" sz="quarter" idx="12"/>
          </p:nvPr>
        </p:nvSpPr>
        <p:spPr/>
        <p:txBody>
          <a:bodyPr/>
          <a:lstStyle/>
          <a:p>
            <a:fld id="{B330FB8B-015B-4BB6-AD14-7BEA45E4DF49}" type="slidenum">
              <a:rPr lang="en-US" smtClean="0"/>
              <a:t>5</a:t>
            </a:fld>
            <a:endParaRPr lang="en-US"/>
          </a:p>
        </p:txBody>
      </p:sp>
    </p:spTree>
    <p:extLst>
      <p:ext uri="{BB962C8B-B14F-4D97-AF65-F5344CB8AC3E}">
        <p14:creationId xmlns:p14="http://schemas.microsoft.com/office/powerpoint/2010/main" val="840499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E67B56-D88C-4061-AD70-D15E2C128AEA}"/>
              </a:ext>
            </a:extLst>
          </p:cNvPr>
          <p:cNvSpPr>
            <a:spLocks noGrp="1"/>
          </p:cNvSpPr>
          <p:nvPr>
            <p:ph type="title"/>
          </p:nvPr>
        </p:nvSpPr>
        <p:spPr>
          <a:xfrm>
            <a:off x="628650" y="562271"/>
            <a:ext cx="7886700" cy="1128417"/>
          </a:xfrm>
        </p:spPr>
        <p:txBody>
          <a:bodyPr vert="horz" lIns="91440" tIns="45720" rIns="91440" bIns="45720" rtlCol="0" anchor="ctr">
            <a:normAutofit fontScale="90000"/>
          </a:bodyPr>
          <a:lstStyle/>
          <a:p>
            <a:pPr algn="l">
              <a:lnSpc>
                <a:spcPct val="90000"/>
              </a:lnSpc>
            </a:pPr>
            <a:r>
              <a:rPr lang="en-US" sz="4500" dirty="0"/>
              <a:t>Steeper Feb.-Dec. job declines in NYC face-to-face industries </a:t>
            </a:r>
          </a:p>
        </p:txBody>
      </p:sp>
      <p:pic>
        <p:nvPicPr>
          <p:cNvPr id="6" name="Content Placeholder 5">
            <a:extLst>
              <a:ext uri="{FF2B5EF4-FFF2-40B4-BE49-F238E27FC236}">
                <a16:creationId xmlns:a16="http://schemas.microsoft.com/office/drawing/2014/main" id="{2BD3514D-B26A-4003-BC67-964E705EFC1E}"/>
              </a:ext>
            </a:extLst>
          </p:cNvPr>
          <p:cNvPicPr>
            <a:picLocks noGrp="1" noChangeAspect="1"/>
          </p:cNvPicPr>
          <p:nvPr>
            <p:ph idx="1"/>
          </p:nvPr>
        </p:nvPicPr>
        <p:blipFill rotWithShape="1">
          <a:blip r:embed="rId2"/>
          <a:srcRect r="1" b="7914"/>
          <a:stretch/>
        </p:blipFill>
        <p:spPr>
          <a:xfrm>
            <a:off x="628650" y="1845426"/>
            <a:ext cx="7884410" cy="4450303"/>
          </a:xfrm>
          <a:prstGeom prst="rect">
            <a:avLst/>
          </a:prstGeom>
        </p:spPr>
      </p:pic>
      <p:sp>
        <p:nvSpPr>
          <p:cNvPr id="4" name="Footer Placeholder 3">
            <a:extLst>
              <a:ext uri="{FF2B5EF4-FFF2-40B4-BE49-F238E27FC236}">
                <a16:creationId xmlns:a16="http://schemas.microsoft.com/office/drawing/2014/main" id="{2FAB06F3-42BF-43EA-AE22-E0ECA286773B}"/>
              </a:ext>
            </a:extLst>
          </p:cNvPr>
          <p:cNvSpPr>
            <a:spLocks noGrp="1"/>
          </p:cNvSpPr>
          <p:nvPr>
            <p:ph type="ftr" sz="quarter" idx="11"/>
          </p:nvPr>
        </p:nvSpPr>
        <p:spPr>
          <a:xfrm>
            <a:off x="3028950" y="6356350"/>
            <a:ext cx="3086100" cy="365125"/>
          </a:xfrm>
        </p:spPr>
        <p:txBody>
          <a:bodyPr vert="horz" lIns="91440" tIns="45720" rIns="91440" bIns="45720" rtlCol="0" anchor="ctr">
            <a:normAutofit/>
          </a:bodyPr>
          <a:lstStyle/>
          <a:p>
            <a:pPr defTabSz="457200">
              <a:spcAft>
                <a:spcPts val="600"/>
              </a:spcAft>
            </a:pPr>
            <a:r>
              <a:rPr lang="en-US" kern="1200">
                <a:solidFill>
                  <a:schemeClr val="tx1">
                    <a:tint val="75000"/>
                  </a:schemeClr>
                </a:solidFill>
                <a:latin typeface="+mn-lt"/>
                <a:ea typeface="+mn-ea"/>
                <a:cs typeface="+mn-cs"/>
              </a:rPr>
              <a:t>Center for New York City Affairs</a:t>
            </a:r>
          </a:p>
        </p:txBody>
      </p:sp>
      <p:sp>
        <p:nvSpPr>
          <p:cNvPr id="5" name="Slide Number Placeholder 4">
            <a:extLst>
              <a:ext uri="{FF2B5EF4-FFF2-40B4-BE49-F238E27FC236}">
                <a16:creationId xmlns:a16="http://schemas.microsoft.com/office/drawing/2014/main" id="{49547BA7-1C3B-4EC5-96B8-D515B5A820BD}"/>
              </a:ext>
            </a:extLst>
          </p:cNvPr>
          <p:cNvSpPr>
            <a:spLocks noGrp="1"/>
          </p:cNvSpPr>
          <p:nvPr>
            <p:ph type="sldNum" sz="quarter" idx="12"/>
          </p:nvPr>
        </p:nvSpPr>
        <p:spPr>
          <a:xfrm>
            <a:off x="6457950" y="6356350"/>
            <a:ext cx="2057400" cy="365125"/>
          </a:xfrm>
        </p:spPr>
        <p:txBody>
          <a:bodyPr vert="horz" lIns="91440" tIns="45720" rIns="91440" bIns="45720" rtlCol="0" anchor="ctr">
            <a:normAutofit/>
          </a:bodyPr>
          <a:lstStyle/>
          <a:p>
            <a:pPr defTabSz="457200">
              <a:spcAft>
                <a:spcPts val="600"/>
              </a:spcAft>
            </a:pPr>
            <a:fld id="{B330FB8B-015B-4BB6-AD14-7BEA45E4DF49}" type="slidenum">
              <a:rPr lang="en-US" smtClean="0"/>
              <a:pPr defTabSz="457200">
                <a:spcAft>
                  <a:spcPts val="600"/>
                </a:spcAft>
              </a:pPr>
              <a:t>6</a:t>
            </a:fld>
            <a:endParaRPr lang="en-US"/>
          </a:p>
        </p:txBody>
      </p:sp>
    </p:spTree>
    <p:extLst>
      <p:ext uri="{BB962C8B-B14F-4D97-AF65-F5344CB8AC3E}">
        <p14:creationId xmlns:p14="http://schemas.microsoft.com/office/powerpoint/2010/main" val="1198876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9444B7-FCB9-45D9-9E51-15C9A845704F}"/>
              </a:ext>
            </a:extLst>
          </p:cNvPr>
          <p:cNvSpPr>
            <a:spLocks noGrp="1"/>
          </p:cNvSpPr>
          <p:nvPr>
            <p:ph type="title"/>
          </p:nvPr>
        </p:nvSpPr>
        <p:spPr>
          <a:xfrm>
            <a:off x="628650" y="562271"/>
            <a:ext cx="7886700" cy="1128417"/>
          </a:xfrm>
        </p:spPr>
        <p:txBody>
          <a:bodyPr vert="horz" lIns="91440" tIns="45720" rIns="91440" bIns="45720" rtlCol="0" anchor="ctr">
            <a:normAutofit fontScale="90000"/>
          </a:bodyPr>
          <a:lstStyle/>
          <a:p>
            <a:pPr algn="l">
              <a:lnSpc>
                <a:spcPct val="90000"/>
              </a:lnSpc>
            </a:pPr>
            <a:r>
              <a:rPr lang="en-US" sz="4500" dirty="0"/>
              <a:t>Smaller declines in essential and remote </a:t>
            </a:r>
            <a:r>
              <a:rPr lang="en-US" sz="4500" dirty="0" err="1"/>
              <a:t>inds</a:t>
            </a:r>
            <a:r>
              <a:rPr lang="en-US" sz="4500" dirty="0"/>
              <a:t>. but still worse than US</a:t>
            </a:r>
          </a:p>
        </p:txBody>
      </p:sp>
      <p:pic>
        <p:nvPicPr>
          <p:cNvPr id="6" name="Content Placeholder 5">
            <a:extLst>
              <a:ext uri="{FF2B5EF4-FFF2-40B4-BE49-F238E27FC236}">
                <a16:creationId xmlns:a16="http://schemas.microsoft.com/office/drawing/2014/main" id="{68D1DE7F-6958-48EA-BA7D-8C40CE876486}"/>
              </a:ext>
            </a:extLst>
          </p:cNvPr>
          <p:cNvPicPr>
            <a:picLocks noGrp="1" noChangeAspect="1"/>
          </p:cNvPicPr>
          <p:nvPr>
            <p:ph idx="1"/>
          </p:nvPr>
        </p:nvPicPr>
        <p:blipFill rotWithShape="1">
          <a:blip r:embed="rId2"/>
          <a:srcRect r="-4" b="4395"/>
          <a:stretch/>
        </p:blipFill>
        <p:spPr>
          <a:xfrm>
            <a:off x="628650" y="1845426"/>
            <a:ext cx="7884410" cy="4450303"/>
          </a:xfrm>
          <a:prstGeom prst="rect">
            <a:avLst/>
          </a:prstGeom>
        </p:spPr>
      </p:pic>
      <p:sp>
        <p:nvSpPr>
          <p:cNvPr id="4" name="Footer Placeholder 3">
            <a:extLst>
              <a:ext uri="{FF2B5EF4-FFF2-40B4-BE49-F238E27FC236}">
                <a16:creationId xmlns:a16="http://schemas.microsoft.com/office/drawing/2014/main" id="{E50D438C-7521-4B82-B17B-06596033BF26}"/>
              </a:ext>
            </a:extLst>
          </p:cNvPr>
          <p:cNvSpPr>
            <a:spLocks noGrp="1"/>
          </p:cNvSpPr>
          <p:nvPr>
            <p:ph type="ftr" sz="quarter" idx="11"/>
          </p:nvPr>
        </p:nvSpPr>
        <p:spPr>
          <a:xfrm>
            <a:off x="3028950" y="6356350"/>
            <a:ext cx="3086100" cy="365125"/>
          </a:xfrm>
        </p:spPr>
        <p:txBody>
          <a:bodyPr vert="horz" lIns="91440" tIns="45720" rIns="91440" bIns="45720" rtlCol="0" anchor="ctr">
            <a:normAutofit/>
          </a:bodyPr>
          <a:lstStyle/>
          <a:p>
            <a:pPr defTabSz="457200">
              <a:spcAft>
                <a:spcPts val="600"/>
              </a:spcAft>
            </a:pPr>
            <a:r>
              <a:rPr lang="en-US" kern="1200">
                <a:solidFill>
                  <a:schemeClr val="tx1">
                    <a:tint val="75000"/>
                  </a:schemeClr>
                </a:solidFill>
                <a:latin typeface="+mn-lt"/>
                <a:ea typeface="+mn-ea"/>
                <a:cs typeface="+mn-cs"/>
              </a:rPr>
              <a:t>Center for New York City Affairs</a:t>
            </a:r>
          </a:p>
        </p:txBody>
      </p:sp>
      <p:sp>
        <p:nvSpPr>
          <p:cNvPr id="5" name="Slide Number Placeholder 4">
            <a:extLst>
              <a:ext uri="{FF2B5EF4-FFF2-40B4-BE49-F238E27FC236}">
                <a16:creationId xmlns:a16="http://schemas.microsoft.com/office/drawing/2014/main" id="{83FF2FB1-51EF-4FF4-8F57-A3472AC7CBD5}"/>
              </a:ext>
            </a:extLst>
          </p:cNvPr>
          <p:cNvSpPr>
            <a:spLocks noGrp="1"/>
          </p:cNvSpPr>
          <p:nvPr>
            <p:ph type="sldNum" sz="quarter" idx="12"/>
          </p:nvPr>
        </p:nvSpPr>
        <p:spPr>
          <a:xfrm>
            <a:off x="6457950" y="6356350"/>
            <a:ext cx="2057400" cy="365125"/>
          </a:xfrm>
        </p:spPr>
        <p:txBody>
          <a:bodyPr vert="horz" lIns="91440" tIns="45720" rIns="91440" bIns="45720" rtlCol="0" anchor="ctr">
            <a:normAutofit/>
          </a:bodyPr>
          <a:lstStyle/>
          <a:p>
            <a:pPr defTabSz="457200">
              <a:spcAft>
                <a:spcPts val="600"/>
              </a:spcAft>
            </a:pPr>
            <a:fld id="{B330FB8B-015B-4BB6-AD14-7BEA45E4DF49}" type="slidenum">
              <a:rPr lang="en-US" smtClean="0"/>
              <a:pPr defTabSz="457200">
                <a:spcAft>
                  <a:spcPts val="600"/>
                </a:spcAft>
              </a:pPr>
              <a:t>7</a:t>
            </a:fld>
            <a:endParaRPr lang="en-US"/>
          </a:p>
        </p:txBody>
      </p:sp>
    </p:spTree>
    <p:extLst>
      <p:ext uri="{BB962C8B-B14F-4D97-AF65-F5344CB8AC3E}">
        <p14:creationId xmlns:p14="http://schemas.microsoft.com/office/powerpoint/2010/main" val="249652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AEA5FC-7683-4AEB-B937-6537FEEC63E5}"/>
              </a:ext>
            </a:extLst>
          </p:cNvPr>
          <p:cNvSpPr>
            <a:spLocks noGrp="1"/>
          </p:cNvSpPr>
          <p:nvPr>
            <p:ph type="title"/>
          </p:nvPr>
        </p:nvSpPr>
        <p:spPr>
          <a:xfrm>
            <a:off x="628650" y="562271"/>
            <a:ext cx="7886700" cy="1128417"/>
          </a:xfrm>
        </p:spPr>
        <p:txBody>
          <a:bodyPr vert="horz" lIns="91440" tIns="45720" rIns="91440" bIns="45720" rtlCol="0" anchor="ctr">
            <a:normAutofit/>
          </a:bodyPr>
          <a:lstStyle/>
          <a:p>
            <a:pPr algn="l">
              <a:lnSpc>
                <a:spcPct val="90000"/>
              </a:lnSpc>
            </a:pPr>
            <a:r>
              <a:rPr lang="en-US" sz="3600" dirty="0"/>
              <a:t>The only significant job gains are in delivery work where job quality is poor</a:t>
            </a:r>
          </a:p>
        </p:txBody>
      </p:sp>
      <p:pic>
        <p:nvPicPr>
          <p:cNvPr id="6" name="Content Placeholder 5">
            <a:extLst>
              <a:ext uri="{FF2B5EF4-FFF2-40B4-BE49-F238E27FC236}">
                <a16:creationId xmlns:a16="http://schemas.microsoft.com/office/drawing/2014/main" id="{3B208A43-BCA8-4BBF-99A1-115F8F80028F}"/>
              </a:ext>
            </a:extLst>
          </p:cNvPr>
          <p:cNvPicPr>
            <a:picLocks noGrp="1" noChangeAspect="1"/>
          </p:cNvPicPr>
          <p:nvPr>
            <p:ph idx="1"/>
          </p:nvPr>
        </p:nvPicPr>
        <p:blipFill rotWithShape="1">
          <a:blip r:embed="rId2"/>
          <a:srcRect t="6092" r="4" b="4"/>
          <a:stretch/>
        </p:blipFill>
        <p:spPr>
          <a:xfrm>
            <a:off x="628650" y="1845426"/>
            <a:ext cx="7884410" cy="4450303"/>
          </a:xfrm>
          <a:prstGeom prst="rect">
            <a:avLst/>
          </a:prstGeom>
        </p:spPr>
      </p:pic>
      <p:sp>
        <p:nvSpPr>
          <p:cNvPr id="4" name="Footer Placeholder 3">
            <a:extLst>
              <a:ext uri="{FF2B5EF4-FFF2-40B4-BE49-F238E27FC236}">
                <a16:creationId xmlns:a16="http://schemas.microsoft.com/office/drawing/2014/main" id="{D98451FA-A91D-42ED-BE93-CEC638F2EB06}"/>
              </a:ext>
            </a:extLst>
          </p:cNvPr>
          <p:cNvSpPr>
            <a:spLocks noGrp="1"/>
          </p:cNvSpPr>
          <p:nvPr>
            <p:ph type="ftr" sz="quarter" idx="11"/>
          </p:nvPr>
        </p:nvSpPr>
        <p:spPr>
          <a:xfrm>
            <a:off x="3028950" y="6356350"/>
            <a:ext cx="3086100" cy="365125"/>
          </a:xfrm>
        </p:spPr>
        <p:txBody>
          <a:bodyPr vert="horz" lIns="91440" tIns="45720" rIns="91440" bIns="45720" rtlCol="0" anchor="ctr">
            <a:normAutofit/>
          </a:bodyPr>
          <a:lstStyle/>
          <a:p>
            <a:pPr defTabSz="457200">
              <a:spcAft>
                <a:spcPts val="600"/>
              </a:spcAft>
            </a:pPr>
            <a:r>
              <a:rPr lang="en-US" kern="1200">
                <a:solidFill>
                  <a:schemeClr val="tx1">
                    <a:tint val="75000"/>
                  </a:schemeClr>
                </a:solidFill>
                <a:latin typeface="+mn-lt"/>
                <a:ea typeface="+mn-ea"/>
                <a:cs typeface="+mn-cs"/>
              </a:rPr>
              <a:t>Center for New York City Affairs</a:t>
            </a:r>
          </a:p>
        </p:txBody>
      </p:sp>
      <p:sp>
        <p:nvSpPr>
          <p:cNvPr id="5" name="Slide Number Placeholder 4">
            <a:extLst>
              <a:ext uri="{FF2B5EF4-FFF2-40B4-BE49-F238E27FC236}">
                <a16:creationId xmlns:a16="http://schemas.microsoft.com/office/drawing/2014/main" id="{E4D4EEF1-F9B2-44A7-A5F3-4D290692E206}"/>
              </a:ext>
            </a:extLst>
          </p:cNvPr>
          <p:cNvSpPr>
            <a:spLocks noGrp="1"/>
          </p:cNvSpPr>
          <p:nvPr>
            <p:ph type="sldNum" sz="quarter" idx="12"/>
          </p:nvPr>
        </p:nvSpPr>
        <p:spPr>
          <a:xfrm>
            <a:off x="6457950" y="6356350"/>
            <a:ext cx="2057400" cy="365125"/>
          </a:xfrm>
        </p:spPr>
        <p:txBody>
          <a:bodyPr vert="horz" lIns="91440" tIns="45720" rIns="91440" bIns="45720" rtlCol="0" anchor="ctr">
            <a:normAutofit/>
          </a:bodyPr>
          <a:lstStyle/>
          <a:p>
            <a:pPr defTabSz="457200">
              <a:spcAft>
                <a:spcPts val="600"/>
              </a:spcAft>
            </a:pPr>
            <a:fld id="{B330FB8B-015B-4BB6-AD14-7BEA45E4DF49}" type="slidenum">
              <a:rPr lang="en-US" smtClean="0"/>
              <a:pPr defTabSz="457200">
                <a:spcAft>
                  <a:spcPts val="600"/>
                </a:spcAft>
              </a:pPr>
              <a:t>8</a:t>
            </a:fld>
            <a:endParaRPr lang="en-US"/>
          </a:p>
        </p:txBody>
      </p:sp>
    </p:spTree>
    <p:extLst>
      <p:ext uri="{BB962C8B-B14F-4D97-AF65-F5344CB8AC3E}">
        <p14:creationId xmlns:p14="http://schemas.microsoft.com/office/powerpoint/2010/main" val="3993992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B397F-3981-421E-81CE-AB1AEFD60276}"/>
              </a:ext>
            </a:extLst>
          </p:cNvPr>
          <p:cNvSpPr>
            <a:spLocks noGrp="1"/>
          </p:cNvSpPr>
          <p:nvPr>
            <p:ph type="title"/>
          </p:nvPr>
        </p:nvSpPr>
        <p:spPr/>
        <p:txBody>
          <a:bodyPr>
            <a:noAutofit/>
          </a:bodyPr>
          <a:lstStyle/>
          <a:p>
            <a:pPr algn="l"/>
            <a:r>
              <a:rPr lang="en-US" sz="3600" dirty="0"/>
              <a:t>Even when vaccinations are widespread, NYC economy will not snap back</a:t>
            </a:r>
          </a:p>
        </p:txBody>
      </p:sp>
      <p:sp>
        <p:nvSpPr>
          <p:cNvPr id="3" name="Content Placeholder 2">
            <a:extLst>
              <a:ext uri="{FF2B5EF4-FFF2-40B4-BE49-F238E27FC236}">
                <a16:creationId xmlns:a16="http://schemas.microsoft.com/office/drawing/2014/main" id="{0C8FC980-281F-487E-8CCC-01EBA4CEDA71}"/>
              </a:ext>
            </a:extLst>
          </p:cNvPr>
          <p:cNvSpPr>
            <a:spLocks noGrp="1"/>
          </p:cNvSpPr>
          <p:nvPr>
            <p:ph idx="1"/>
          </p:nvPr>
        </p:nvSpPr>
        <p:spPr/>
        <p:txBody>
          <a:bodyPr>
            <a:normAutofit fontScale="92500" lnSpcReduction="20000"/>
          </a:bodyPr>
          <a:lstStyle/>
          <a:p>
            <a:r>
              <a:rPr lang="en-US" dirty="0"/>
              <a:t>Further improve NYS UI for workers called back part-time</a:t>
            </a:r>
          </a:p>
          <a:p>
            <a:r>
              <a:rPr lang="en-US" dirty="0"/>
              <a:t>Job quality needs to be on Albany agenda</a:t>
            </a:r>
          </a:p>
          <a:p>
            <a:r>
              <a:rPr lang="en-US" dirty="0"/>
              <a:t>NYC and NYS effectively manage safety net</a:t>
            </a:r>
          </a:p>
          <a:p>
            <a:r>
              <a:rPr lang="en-US" dirty="0"/>
              <a:t>Many beneficial programs in Pres. Biden’s package, but continuing assistance is not a substitute for spurring job creation</a:t>
            </a:r>
          </a:p>
          <a:p>
            <a:r>
              <a:rPr lang="en-US" dirty="0"/>
              <a:t>Priority needs for wage subsidy support, childcare and other social infrastructure investments as well as physical infrastructure</a:t>
            </a:r>
          </a:p>
        </p:txBody>
      </p:sp>
      <p:sp>
        <p:nvSpPr>
          <p:cNvPr id="4" name="Footer Placeholder 3">
            <a:extLst>
              <a:ext uri="{FF2B5EF4-FFF2-40B4-BE49-F238E27FC236}">
                <a16:creationId xmlns:a16="http://schemas.microsoft.com/office/drawing/2014/main" id="{264EB5DE-643D-4F6E-8F83-41347D24A85C}"/>
              </a:ext>
            </a:extLst>
          </p:cNvPr>
          <p:cNvSpPr>
            <a:spLocks noGrp="1"/>
          </p:cNvSpPr>
          <p:nvPr>
            <p:ph type="ftr" sz="quarter" idx="11"/>
          </p:nvPr>
        </p:nvSpPr>
        <p:spPr/>
        <p:txBody>
          <a:bodyPr/>
          <a:lstStyle/>
          <a:p>
            <a:r>
              <a:rPr lang="en-US"/>
              <a:t>Center for New York City Affairs</a:t>
            </a:r>
          </a:p>
        </p:txBody>
      </p:sp>
      <p:sp>
        <p:nvSpPr>
          <p:cNvPr id="5" name="Slide Number Placeholder 4">
            <a:extLst>
              <a:ext uri="{FF2B5EF4-FFF2-40B4-BE49-F238E27FC236}">
                <a16:creationId xmlns:a16="http://schemas.microsoft.com/office/drawing/2014/main" id="{F0E0875A-D30A-4D0C-A2A9-C238153EE1DC}"/>
              </a:ext>
            </a:extLst>
          </p:cNvPr>
          <p:cNvSpPr>
            <a:spLocks noGrp="1"/>
          </p:cNvSpPr>
          <p:nvPr>
            <p:ph type="sldNum" sz="quarter" idx="12"/>
          </p:nvPr>
        </p:nvSpPr>
        <p:spPr/>
        <p:txBody>
          <a:bodyPr/>
          <a:lstStyle/>
          <a:p>
            <a:fld id="{B330FB8B-015B-4BB6-AD14-7BEA45E4DF49}" type="slidenum">
              <a:rPr lang="en-US" smtClean="0"/>
              <a:t>9</a:t>
            </a:fld>
            <a:endParaRPr lang="en-US"/>
          </a:p>
        </p:txBody>
      </p:sp>
    </p:spTree>
    <p:extLst>
      <p:ext uri="{BB962C8B-B14F-4D97-AF65-F5344CB8AC3E}">
        <p14:creationId xmlns:p14="http://schemas.microsoft.com/office/powerpoint/2010/main" val="14307061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438</Words>
  <Application>Microsoft Office PowerPoint</Application>
  <PresentationFormat>On-screen Show (4:3)</PresentationFormat>
  <Paragraphs>46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Cambria</vt:lpstr>
      <vt:lpstr>Office Theme</vt:lpstr>
      <vt:lpstr>   The current NYC Covid-19 economy and the outlook for 2021    James A. Parrott, PhD  Center for New York City Affairs at    The New   School  JamesParrott@newschool.edu  www.centernyc.org  Workforce Funders January 28, 2021  Funding support provided by the New York City Workforce Development Fund, New York Community Trust, JPMorgan Chase Foundation, Robin Hood Foundation, 21st Century ILGWU Heritage Fund, and Consortium for Worker Education    </vt:lpstr>
      <vt:lpstr>2020 worst single-year NYC job loss since 1930s</vt:lpstr>
      <vt:lpstr>NYC index of concentrated Covid job loss (as of December)</vt:lpstr>
      <vt:lpstr>2.5 million NYS UI recipients;  1.25 million in NYC</vt:lpstr>
      <vt:lpstr>Troubling signs all along labor market front</vt:lpstr>
      <vt:lpstr>Steeper Feb.-Dec. job declines in NYC face-to-face industries </vt:lpstr>
      <vt:lpstr>Smaller declines in essential and remote inds. but still worse than US</vt:lpstr>
      <vt:lpstr>The only significant job gains are in delivery work where job quality is poor</vt:lpstr>
      <vt:lpstr>Even when vaccinations are widespread, NYC economy will not snap back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 current NYC Covid-19 economy and the outlook for 2021    James A. Parrott, PhD  Center for New York City Affairs at    The New   School  JamesParrott@newschool.edu  www.centernyc.org  Workforce Funders January 28, 2021  Funding support provided by the New York City Workforce Development Fund, New York Community Trust, JPMorgan Chase Foundation, Robin Hood Foundation, 21st Century ILGWU Heritage Fund, and Consortium for Worker Education    </dc:title>
  <dc:creator>james parrott</dc:creator>
  <cp:lastModifiedBy>james parrott</cp:lastModifiedBy>
  <cp:revision>4</cp:revision>
  <cp:lastPrinted>2021-01-26T18:47:24Z</cp:lastPrinted>
  <dcterms:created xsi:type="dcterms:W3CDTF">2021-01-26T18:16:25Z</dcterms:created>
  <dcterms:modified xsi:type="dcterms:W3CDTF">2021-01-26T18:49:10Z</dcterms:modified>
</cp:coreProperties>
</file>