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 id="2147483648" r:id="rId2"/>
  </p:sldMasterIdLst>
  <p:notesMasterIdLst>
    <p:notesMasterId r:id="rId14"/>
  </p:notesMasterIdLst>
  <p:handoutMasterIdLst>
    <p:handoutMasterId r:id="rId15"/>
  </p:handoutMasterIdLst>
  <p:sldIdLst>
    <p:sldId id="334" r:id="rId3"/>
    <p:sldId id="332" r:id="rId4"/>
    <p:sldId id="343" r:id="rId5"/>
    <p:sldId id="758" r:id="rId6"/>
    <p:sldId id="741" r:id="rId7"/>
    <p:sldId id="768" r:id="rId8"/>
    <p:sldId id="766" r:id="rId9"/>
    <p:sldId id="752" r:id="rId10"/>
    <p:sldId id="769" r:id="rId11"/>
    <p:sldId id="749" r:id="rId12"/>
    <p:sldId id="312" r:id="rId13"/>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83" autoAdjust="0"/>
    <p:restoredTop sz="94660"/>
  </p:normalViewPr>
  <p:slideViewPr>
    <p:cSldViewPr>
      <p:cViewPr varScale="1">
        <p:scale>
          <a:sx n="108" d="100"/>
          <a:sy n="108" d="100"/>
        </p:scale>
        <p:origin x="168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228" cy="465773"/>
          </a:xfrm>
          <a:prstGeom prst="rect">
            <a:avLst/>
          </a:prstGeom>
        </p:spPr>
        <p:txBody>
          <a:bodyPr vert="horz" lIns="92461" tIns="46232" rIns="92461" bIns="46232" rtlCol="0"/>
          <a:lstStyle>
            <a:lvl1pPr algn="l">
              <a:defRPr sz="1200"/>
            </a:lvl1pPr>
          </a:lstStyle>
          <a:p>
            <a:endParaRPr lang="en-US"/>
          </a:p>
        </p:txBody>
      </p:sp>
      <p:sp>
        <p:nvSpPr>
          <p:cNvPr id="3" name="Date Placeholder 2"/>
          <p:cNvSpPr>
            <a:spLocks noGrp="1"/>
          </p:cNvSpPr>
          <p:nvPr>
            <p:ph type="dt" sz="quarter" idx="1"/>
          </p:nvPr>
        </p:nvSpPr>
        <p:spPr>
          <a:xfrm>
            <a:off x="3994410" y="0"/>
            <a:ext cx="3057227" cy="465773"/>
          </a:xfrm>
          <a:prstGeom prst="rect">
            <a:avLst/>
          </a:prstGeom>
        </p:spPr>
        <p:txBody>
          <a:bodyPr vert="horz" lIns="92461" tIns="46232" rIns="92461" bIns="46232" rtlCol="0"/>
          <a:lstStyle>
            <a:lvl1pPr algn="r">
              <a:defRPr sz="1200"/>
            </a:lvl1pPr>
          </a:lstStyle>
          <a:p>
            <a:fld id="{4321B746-2C64-4C9F-B268-4A0008034CF6}" type="datetimeFigureOut">
              <a:rPr lang="en-US" smtClean="0"/>
              <a:t>10/15/2021</a:t>
            </a:fld>
            <a:endParaRPr lang="en-US"/>
          </a:p>
        </p:txBody>
      </p:sp>
      <p:sp>
        <p:nvSpPr>
          <p:cNvPr id="4" name="Footer Placeholder 3"/>
          <p:cNvSpPr>
            <a:spLocks noGrp="1"/>
          </p:cNvSpPr>
          <p:nvPr>
            <p:ph type="ftr" sz="quarter" idx="2"/>
          </p:nvPr>
        </p:nvSpPr>
        <p:spPr>
          <a:xfrm>
            <a:off x="0" y="8841739"/>
            <a:ext cx="3057228" cy="465773"/>
          </a:xfrm>
          <a:prstGeom prst="rect">
            <a:avLst/>
          </a:prstGeom>
        </p:spPr>
        <p:txBody>
          <a:bodyPr vert="horz" lIns="92461" tIns="46232" rIns="92461" bIns="46232" rtlCol="0" anchor="b"/>
          <a:lstStyle>
            <a:lvl1pPr algn="l">
              <a:defRPr sz="1200"/>
            </a:lvl1pPr>
          </a:lstStyle>
          <a:p>
            <a:endParaRPr lang="en-US"/>
          </a:p>
        </p:txBody>
      </p:sp>
      <p:sp>
        <p:nvSpPr>
          <p:cNvPr id="5" name="Slide Number Placeholder 4"/>
          <p:cNvSpPr>
            <a:spLocks noGrp="1"/>
          </p:cNvSpPr>
          <p:nvPr>
            <p:ph type="sldNum" sz="quarter" idx="3"/>
          </p:nvPr>
        </p:nvSpPr>
        <p:spPr>
          <a:xfrm>
            <a:off x="3994410" y="8841739"/>
            <a:ext cx="3057227" cy="465773"/>
          </a:xfrm>
          <a:prstGeom prst="rect">
            <a:avLst/>
          </a:prstGeom>
        </p:spPr>
        <p:txBody>
          <a:bodyPr vert="horz" lIns="92461" tIns="46232" rIns="92461" bIns="46232" rtlCol="0" anchor="b"/>
          <a:lstStyle>
            <a:lvl1pPr algn="r">
              <a:defRPr sz="1200"/>
            </a:lvl1pPr>
          </a:lstStyle>
          <a:p>
            <a:fld id="{06F95E5C-53CF-48F7-BF73-9810BB38F52C}" type="slidenum">
              <a:rPr lang="en-US" smtClean="0"/>
              <a:t>‹#›</a:t>
            </a:fld>
            <a:endParaRPr lang="en-US"/>
          </a:p>
        </p:txBody>
      </p:sp>
    </p:spTree>
    <p:extLst>
      <p:ext uri="{BB962C8B-B14F-4D97-AF65-F5344CB8AC3E}">
        <p14:creationId xmlns:p14="http://schemas.microsoft.com/office/powerpoint/2010/main" val="2267625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77ABFD83-6436-47F4-A076-F0BC235D44EF}" type="datetimeFigureOut">
              <a:rPr lang="en-US" smtClean="0"/>
              <a:t>10/15/2021</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716EFE9D-3260-4192-996F-D9F665FB8C95}" type="slidenum">
              <a:rPr lang="en-US" smtClean="0"/>
              <a:t>‹#›</a:t>
            </a:fld>
            <a:endParaRPr lang="en-US"/>
          </a:p>
        </p:txBody>
      </p:sp>
    </p:spTree>
    <p:extLst>
      <p:ext uri="{BB962C8B-B14F-4D97-AF65-F5344CB8AC3E}">
        <p14:creationId xmlns:p14="http://schemas.microsoft.com/office/powerpoint/2010/main" val="148011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1925" y="1163638"/>
            <a:ext cx="4189413"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EFAF96-5E9D-4E05-9361-A8437C6909B9}" type="slidenum">
              <a:rPr lang="en-US" smtClean="0"/>
              <a:t>11</a:t>
            </a:fld>
            <a:endParaRPr lang="en-US"/>
          </a:p>
        </p:txBody>
      </p:sp>
    </p:spTree>
    <p:extLst>
      <p:ext uri="{BB962C8B-B14F-4D97-AF65-F5344CB8AC3E}">
        <p14:creationId xmlns:p14="http://schemas.microsoft.com/office/powerpoint/2010/main" val="150733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2B1A751-636A-4F9E-BA1B-4A759369F40C}" type="datetime1">
              <a:rPr lang="en-US" smtClean="0"/>
              <a:t>10/15/2021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36110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C8A51C-286B-4051-A744-72ABACED0615}" type="datetime1">
              <a:rPr lang="en-US" smtClean="0"/>
              <a:t>10/15/2021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67574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3D1D72-B9D6-4464-9EE2-F85A0152E82D}" type="datetime1">
              <a:rPr lang="en-US" smtClean="0"/>
              <a:t>10/15/2021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656218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5C00E-BD1E-4770-B4FB-9BCA3B6E11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DEF94D-2D5E-477F-A8FB-E39D3260BEA0}"/>
              </a:ext>
            </a:extLst>
          </p:cNvPr>
          <p:cNvSpPr>
            <a:spLocks noGrp="1"/>
          </p:cNvSpPr>
          <p:nvPr>
            <p:ph type="dt" sz="half" idx="10"/>
          </p:nvPr>
        </p:nvSpPr>
        <p:spPr/>
        <p:txBody>
          <a:bodyPr/>
          <a:lstStyle/>
          <a:p>
            <a:fld id="{9007071D-8A1F-4D98-BF82-6A9FB71F3E36}" type="datetime1">
              <a:rPr lang="en-US" smtClean="0"/>
              <a:t>10/15/2021</a:t>
            </a:fld>
            <a:endParaRPr lang="en-US"/>
          </a:p>
        </p:txBody>
      </p:sp>
      <p:sp>
        <p:nvSpPr>
          <p:cNvPr id="4" name="Footer Placeholder 3">
            <a:extLst>
              <a:ext uri="{FF2B5EF4-FFF2-40B4-BE49-F238E27FC236}">
                <a16:creationId xmlns:a16="http://schemas.microsoft.com/office/drawing/2014/main" id="{B7CC45B7-5F29-4523-B265-511F197563A3}"/>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663AC3DF-F7DC-4AF3-98A6-9D8952B852C4}"/>
              </a:ext>
            </a:extLst>
          </p:cNvPr>
          <p:cNvSpPr>
            <a:spLocks noGrp="1"/>
          </p:cNvSpPr>
          <p:nvPr>
            <p:ph type="sldNum" sz="quarter" idx="12"/>
          </p:nvPr>
        </p:nvSpPr>
        <p:spPr/>
        <p:txBody>
          <a:bodyPr/>
          <a:lstStyle/>
          <a:p>
            <a:fld id="{95753DFF-8885-4DF9-B834-09ADC70E4708}" type="slidenum">
              <a:rPr lang="en-US" smtClean="0"/>
              <a:t>‹#›</a:t>
            </a:fld>
            <a:endParaRPr lang="en-US"/>
          </a:p>
        </p:txBody>
      </p:sp>
    </p:spTree>
    <p:extLst>
      <p:ext uri="{BB962C8B-B14F-4D97-AF65-F5344CB8AC3E}">
        <p14:creationId xmlns:p14="http://schemas.microsoft.com/office/powerpoint/2010/main" val="309022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ED8E3F-187B-4E66-A9FF-C39CE8DF6CD3}" type="datetime1">
              <a:rPr lang="en-US" smtClean="0"/>
              <a:t>10/15/2021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3236476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191955-7EE3-4070-97E0-9361FEE11D44}" type="datetime1">
              <a:rPr lang="en-US" smtClean="0"/>
              <a:t>10/15/2021</a:t>
            </a:fld>
            <a:endParaRPr lang="en-US"/>
          </a:p>
        </p:txBody>
      </p:sp>
      <p:sp>
        <p:nvSpPr>
          <p:cNvPr id="5" name="Footer Placeholder 4"/>
          <p:cNvSpPr>
            <a:spLocks noGrp="1"/>
          </p:cNvSpPr>
          <p:nvPr>
            <p:ph type="ftr" sz="quarter" idx="11"/>
          </p:nvPr>
        </p:nvSpPr>
        <p:spPr/>
        <p:txBody>
          <a:bodyPr/>
          <a:lstStyle/>
          <a:p>
            <a:r>
              <a:rPr lang="en-US"/>
              <a:t>Center for New York City Affairs</a:t>
            </a:r>
          </a:p>
        </p:txBody>
      </p:sp>
      <p:sp>
        <p:nvSpPr>
          <p:cNvPr id="6" name="Slide Number Placeholder 5"/>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036068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9F07B41-6881-4EB4-8E5D-9D0774301090}" type="datetime1">
              <a:rPr lang="en-US" smtClean="0"/>
              <a:t>10/15/2021</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504551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DB9C81-E0C4-4D8C-9A32-ACF077D76360}" type="datetime1">
              <a:rPr lang="en-US" smtClean="0"/>
              <a:t>10/15/2021</a:t>
            </a:fld>
            <a:endParaRPr lang="en-US"/>
          </a:p>
        </p:txBody>
      </p:sp>
      <p:sp>
        <p:nvSpPr>
          <p:cNvPr id="8" name="Footer Placeholder 7"/>
          <p:cNvSpPr>
            <a:spLocks noGrp="1"/>
          </p:cNvSpPr>
          <p:nvPr>
            <p:ph type="ftr" sz="quarter" idx="11"/>
          </p:nvPr>
        </p:nvSpPr>
        <p:spPr/>
        <p:txBody>
          <a:bodyPr/>
          <a:lstStyle/>
          <a:p>
            <a:r>
              <a:rPr lang="en-US"/>
              <a:t>Center for New York City Affairs</a:t>
            </a:r>
          </a:p>
        </p:txBody>
      </p:sp>
      <p:sp>
        <p:nvSpPr>
          <p:cNvPr id="9" name="Slide Number Placeholder 8"/>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340066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E13F6F-2388-458A-997F-695C63EEF979}" type="datetime1">
              <a:rPr lang="en-US" smtClean="0"/>
              <a:t>10/15/2021</a:t>
            </a:fld>
            <a:endParaRPr lang="en-US"/>
          </a:p>
        </p:txBody>
      </p:sp>
      <p:sp>
        <p:nvSpPr>
          <p:cNvPr id="4" name="Footer Placeholder 3"/>
          <p:cNvSpPr>
            <a:spLocks noGrp="1"/>
          </p:cNvSpPr>
          <p:nvPr>
            <p:ph type="ftr" sz="quarter" idx="11"/>
          </p:nvPr>
        </p:nvSpPr>
        <p:spPr/>
        <p:txBody>
          <a:bodyPr/>
          <a:lstStyle/>
          <a:p>
            <a:r>
              <a:rPr lang="en-US"/>
              <a:t>Center for New York City Affairs</a:t>
            </a:r>
          </a:p>
        </p:txBody>
      </p:sp>
      <p:sp>
        <p:nvSpPr>
          <p:cNvPr id="5" name="Slide Number Placeholder 4"/>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147521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21741-CC98-4C03-9FF6-AF9436E44103}" type="datetime1">
              <a:rPr lang="en-US" smtClean="0"/>
              <a:t>10/15/2021</a:t>
            </a:fld>
            <a:endParaRPr lang="en-US"/>
          </a:p>
        </p:txBody>
      </p:sp>
      <p:sp>
        <p:nvSpPr>
          <p:cNvPr id="3" name="Footer Placeholder 2"/>
          <p:cNvSpPr>
            <a:spLocks noGrp="1"/>
          </p:cNvSpPr>
          <p:nvPr>
            <p:ph type="ftr" sz="quarter" idx="11"/>
          </p:nvPr>
        </p:nvSpPr>
        <p:spPr/>
        <p:txBody>
          <a:bodyPr/>
          <a:lstStyle/>
          <a:p>
            <a:r>
              <a:rPr lang="en-US"/>
              <a:t>Center for New York City Affairs</a:t>
            </a:r>
          </a:p>
        </p:txBody>
      </p:sp>
      <p:sp>
        <p:nvSpPr>
          <p:cNvPr id="4" name="Slide Number Placeholder 3"/>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203581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5BE4B8-2487-4B20-AB89-A00A959BA511}" type="datetime1">
              <a:rPr lang="en-US" smtClean="0"/>
              <a:t>10/15/2021</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214623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2DDE98-D6C9-4B35-83AB-F70A24F9BD50}" type="datetime1">
              <a:rPr lang="en-US" smtClean="0"/>
              <a:t>10/15/2021</a:t>
            </a:fld>
            <a:endParaRPr lang="en-US"/>
          </a:p>
        </p:txBody>
      </p:sp>
      <p:sp>
        <p:nvSpPr>
          <p:cNvPr id="6" name="Footer Placeholder 5"/>
          <p:cNvSpPr>
            <a:spLocks noGrp="1"/>
          </p:cNvSpPr>
          <p:nvPr>
            <p:ph type="ftr" sz="quarter" idx="11"/>
          </p:nvPr>
        </p:nvSpPr>
        <p:spPr/>
        <p:txBody>
          <a:bodyPr/>
          <a:lstStyle/>
          <a:p>
            <a:r>
              <a:rPr lang="en-US"/>
              <a:t>Center for New York City Affairs</a:t>
            </a:r>
          </a:p>
        </p:txBody>
      </p:sp>
      <p:sp>
        <p:nvSpPr>
          <p:cNvPr id="7" name="Slide Number Placeholder 6"/>
          <p:cNvSpPr>
            <a:spLocks noGrp="1"/>
          </p:cNvSpPr>
          <p:nvPr>
            <p:ph type="sldNum" sz="quarter" idx="12"/>
          </p:nvPr>
        </p:nvSpPr>
        <p:spPr/>
        <p:txBody>
          <a:bodyPr/>
          <a:lstStyle/>
          <a:p>
            <a:fld id="{B330FB8B-015B-4BB6-AD14-7BEA45E4DF49}" type="slidenum">
              <a:rPr lang="en-US" smtClean="0"/>
              <a:t>‹#›</a:t>
            </a:fld>
            <a:endParaRPr lang="en-US"/>
          </a:p>
        </p:txBody>
      </p:sp>
    </p:spTree>
    <p:extLst>
      <p:ext uri="{BB962C8B-B14F-4D97-AF65-F5344CB8AC3E}">
        <p14:creationId xmlns:p14="http://schemas.microsoft.com/office/powerpoint/2010/main" val="182575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ED541-E3E2-477A-9ECD-D9E396CBFC5F}" type="datetime1">
              <a:rPr lang="en-US" smtClean="0"/>
              <a:t>10/15/2021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Center for New York City Affairs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0FB8B-015B-4BB6-AD14-7BEA45E4DF49}" type="slidenum">
              <a:rPr lang="en-US" smtClean="0"/>
              <a:t>‹#›</a:t>
            </a:fld>
            <a:endParaRPr lang="en-US"/>
          </a:p>
        </p:txBody>
      </p:sp>
    </p:spTree>
    <p:extLst>
      <p:ext uri="{BB962C8B-B14F-4D97-AF65-F5344CB8AC3E}">
        <p14:creationId xmlns:p14="http://schemas.microsoft.com/office/powerpoint/2010/main" val="300287903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AB0941-51AE-425C-8B0E-295E9DBB2D7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2F0CD5-236E-4F63-A119-84E36E0E750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6C6AF-FA30-4F09-ADFB-60722DFFDC3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8AF616B-DDAB-42EE-A4CD-0BD5EA0E9AF9}" type="datetime1">
              <a:rPr lang="en-US" smtClean="0"/>
              <a:t>10/15/2021</a:t>
            </a:fld>
            <a:endParaRPr lang="en-US"/>
          </a:p>
        </p:txBody>
      </p:sp>
      <p:sp>
        <p:nvSpPr>
          <p:cNvPr id="5" name="Footer Placeholder 4">
            <a:extLst>
              <a:ext uri="{FF2B5EF4-FFF2-40B4-BE49-F238E27FC236}">
                <a16:creationId xmlns:a16="http://schemas.microsoft.com/office/drawing/2014/main" id="{BA76BFF3-A740-4DCF-A4C0-2B191038C922}"/>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Center for New York City Affairs</a:t>
            </a:r>
          </a:p>
        </p:txBody>
      </p:sp>
      <p:sp>
        <p:nvSpPr>
          <p:cNvPr id="6" name="Slide Number Placeholder 5">
            <a:extLst>
              <a:ext uri="{FF2B5EF4-FFF2-40B4-BE49-F238E27FC236}">
                <a16:creationId xmlns:a16="http://schemas.microsoft.com/office/drawing/2014/main" id="{A4E7F937-1170-4277-B9B6-25D0F455D833}"/>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753DFF-8885-4DF9-B834-09ADC70E4708}" type="slidenum">
              <a:rPr lang="en-US" smtClean="0"/>
              <a:t>‹#›</a:t>
            </a:fld>
            <a:endParaRPr lang="en-US"/>
          </a:p>
        </p:txBody>
      </p:sp>
    </p:spTree>
    <p:extLst>
      <p:ext uri="{BB962C8B-B14F-4D97-AF65-F5344CB8AC3E}">
        <p14:creationId xmlns:p14="http://schemas.microsoft.com/office/powerpoint/2010/main" val="3063047022"/>
      </p:ext>
    </p:extLst>
  </p:cSld>
  <p:clrMap bg1="lt1" tx1="dk1" bg2="lt2" tx2="dk2" accent1="accent1" accent2="accent2" accent3="accent3" accent4="accent4" accent5="accent5" accent6="accent6" hlink="hlink" folHlink="folHlink"/>
  <p:sldLayoutIdLst>
    <p:sldLayoutId id="2147483654"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mesParrott@newschool.edu"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centernyc.org/"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nycetc.org/category/covid-19-economic-update/" TargetMode="External"/><Relationship Id="rId2" Type="http://schemas.openxmlformats.org/officeDocument/2006/relationships/hyperlink" Target="http://www.centernyc.org/covid19-economic-impact" TargetMode="External"/><Relationship Id="rId1" Type="http://schemas.openxmlformats.org/officeDocument/2006/relationships/slideLayout" Target="../slideLayouts/slideLayout2.xml"/><Relationship Id="rId5" Type="http://schemas.openxmlformats.org/officeDocument/2006/relationships/hyperlink" Target="http://www.centernyc.org/reports-briefs/post-covid-workforce-development-jpyl8-7dsnr" TargetMode="External"/><Relationship Id="rId4" Type="http://schemas.openxmlformats.org/officeDocument/2006/relationships/hyperlink" Target="http://www.centernyc.org/reports-briefs/hospitality-sector-in-the-wake-of-covid-19"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generated with very high confidence">
            <a:extLst>
              <a:ext uri="{FF2B5EF4-FFF2-40B4-BE49-F238E27FC236}">
                <a16:creationId xmlns:a16="http://schemas.microsoft.com/office/drawing/2014/main" id="{1F8BCAFE-4A31-4BDE-974E-BDA54EB24B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0761" y="1905000"/>
            <a:ext cx="3385711" cy="1929855"/>
          </a:xfrm>
          <a:prstGeom prst="rect">
            <a:avLst/>
          </a:prstGeom>
        </p:spPr>
      </p:pic>
      <p:sp>
        <p:nvSpPr>
          <p:cNvPr id="2" name="Title 1">
            <a:extLst>
              <a:ext uri="{FF2B5EF4-FFF2-40B4-BE49-F238E27FC236}">
                <a16:creationId xmlns:a16="http://schemas.microsoft.com/office/drawing/2014/main" id="{80968A90-9692-4D0E-A149-95D356212432}"/>
              </a:ext>
            </a:extLst>
          </p:cNvPr>
          <p:cNvSpPr>
            <a:spLocks noGrp="1"/>
          </p:cNvSpPr>
          <p:nvPr>
            <p:ph type="ctrTitle"/>
          </p:nvPr>
        </p:nvSpPr>
        <p:spPr>
          <a:xfrm>
            <a:off x="3703664" y="548636"/>
            <a:ext cx="4927754" cy="5852163"/>
          </a:xfrm>
        </p:spPr>
        <p:txBody>
          <a:bodyPr anchor="b">
            <a:normAutofit fontScale="90000"/>
          </a:bodyPr>
          <a:lstStyle/>
          <a:p>
            <a:pPr algn="l"/>
            <a:br>
              <a:rPr lang="en-US" sz="3100" b="1" dirty="0">
                <a:latin typeface="Cambria" panose="02040503050406030204" pitchFamily="18" charset="0"/>
              </a:rPr>
            </a:br>
            <a:br>
              <a:rPr lang="en-US" sz="3100" b="1" dirty="0">
                <a:latin typeface="Cambria" panose="02040503050406030204" pitchFamily="18" charset="0"/>
              </a:rPr>
            </a:br>
            <a:br>
              <a:rPr lang="en-US" sz="3100" b="1" dirty="0">
                <a:latin typeface="Cambria" panose="02040503050406030204" pitchFamily="18" charset="0"/>
              </a:rPr>
            </a:br>
            <a:br>
              <a:rPr lang="en-US" sz="3100" b="1" dirty="0">
                <a:latin typeface="Cambria" panose="02040503050406030204" pitchFamily="18" charset="0"/>
              </a:rPr>
            </a:br>
            <a:br>
              <a:rPr lang="en-US" sz="3100" b="1" dirty="0">
                <a:latin typeface="Cambria" panose="02040503050406030204" pitchFamily="18" charset="0"/>
              </a:rPr>
            </a:br>
            <a:r>
              <a:rPr lang="en-US" sz="2400" b="1" dirty="0">
                <a:latin typeface="Cambria" panose="02040503050406030204" pitchFamily="18" charset="0"/>
              </a:rPr>
              <a:t>New York City’s unemployment crisis and workforce challenge</a:t>
            </a:r>
            <a:br>
              <a:rPr lang="en-US" sz="2400" b="1" dirty="0">
                <a:latin typeface="Cambria" panose="02040503050406030204" pitchFamily="18" charset="0"/>
              </a:rPr>
            </a:br>
            <a:br>
              <a:rPr lang="en-US" sz="2700" b="1" dirty="0">
                <a:latin typeface="Cambria" panose="02040503050406030204" pitchFamily="18" charset="0"/>
              </a:rPr>
            </a:br>
            <a:r>
              <a:rPr lang="en-US" sz="2000" b="1" dirty="0">
                <a:latin typeface="Cambria" panose="02040503050406030204" pitchFamily="18" charset="0"/>
              </a:rPr>
              <a:t> </a:t>
            </a:r>
            <a:r>
              <a:rPr lang="en-US" sz="2000" dirty="0">
                <a:latin typeface="Cambria" panose="02040503050406030204" pitchFamily="18" charset="0"/>
              </a:rPr>
              <a:t>James A. Parrott, PhD</a:t>
            </a:r>
            <a:br>
              <a:rPr lang="en-US" sz="2000" dirty="0">
                <a:latin typeface="Cambria" panose="02040503050406030204" pitchFamily="18" charset="0"/>
              </a:rPr>
            </a:br>
            <a:r>
              <a:rPr lang="en-US" sz="2000" dirty="0">
                <a:latin typeface="Cambria" panose="02040503050406030204" pitchFamily="18" charset="0"/>
              </a:rPr>
              <a:t> Center for New York City Affairs at  </a:t>
            </a:r>
            <a:br>
              <a:rPr lang="en-US" sz="2000" dirty="0">
                <a:latin typeface="Cambria" panose="02040503050406030204" pitchFamily="18" charset="0"/>
              </a:rPr>
            </a:br>
            <a:r>
              <a:rPr lang="en-US" sz="2000" dirty="0">
                <a:latin typeface="Cambria" panose="02040503050406030204" pitchFamily="18" charset="0"/>
              </a:rPr>
              <a:t> The New   School</a:t>
            </a:r>
            <a:br>
              <a:rPr lang="en-US" sz="2000" dirty="0">
                <a:latin typeface="Cambria" panose="02040503050406030204" pitchFamily="18" charset="0"/>
              </a:rPr>
            </a:br>
            <a:r>
              <a:rPr lang="en-US" sz="2200" dirty="0">
                <a:latin typeface="Cambria" panose="02040503050406030204" pitchFamily="18" charset="0"/>
              </a:rPr>
              <a:t> </a:t>
            </a:r>
            <a:r>
              <a:rPr lang="en-US" sz="1800" dirty="0">
                <a:latin typeface="Cambria" panose="02040503050406030204" pitchFamily="18" charset="0"/>
                <a:hlinkClick r:id="rId3"/>
              </a:rPr>
              <a:t>JamesParrott@newschool.edu</a:t>
            </a:r>
            <a:br>
              <a:rPr lang="en-US" sz="1800" dirty="0">
                <a:latin typeface="Cambria" panose="02040503050406030204" pitchFamily="18" charset="0"/>
              </a:rPr>
            </a:br>
            <a:r>
              <a:rPr lang="en-US" sz="1800" dirty="0">
                <a:latin typeface="Cambria" panose="02040503050406030204" pitchFamily="18" charset="0"/>
              </a:rPr>
              <a:t> </a:t>
            </a:r>
            <a:r>
              <a:rPr lang="en-US" sz="1800" dirty="0">
                <a:latin typeface="Cambria" panose="02040503050406030204" pitchFamily="18" charset="0"/>
                <a:hlinkClick r:id="rId4"/>
              </a:rPr>
              <a:t>www.centernyc.org</a:t>
            </a:r>
            <a:br>
              <a:rPr lang="en-US" sz="1800" dirty="0">
                <a:latin typeface="Cambria" panose="02040503050406030204" pitchFamily="18" charset="0"/>
              </a:rPr>
            </a:br>
            <a:br>
              <a:rPr lang="en-US" sz="1800" dirty="0">
                <a:latin typeface="Cambria" panose="02040503050406030204" pitchFamily="18" charset="0"/>
              </a:rPr>
            </a:br>
            <a:r>
              <a:rPr lang="en-US" sz="2000" b="1" dirty="0">
                <a:latin typeface="Cambria" panose="02040503050406030204" pitchFamily="18" charset="0"/>
              </a:rPr>
              <a:t>NYC Workforce Funders</a:t>
            </a:r>
            <a:br>
              <a:rPr lang="en-US" sz="2200" dirty="0">
                <a:latin typeface="Cambria" panose="02040503050406030204" pitchFamily="18" charset="0"/>
              </a:rPr>
            </a:br>
            <a:r>
              <a:rPr lang="en-US" sz="2000" dirty="0">
                <a:latin typeface="Cambria" panose="02040503050406030204" pitchFamily="18" charset="0"/>
              </a:rPr>
              <a:t>October 13, 2021</a:t>
            </a:r>
            <a:br>
              <a:rPr lang="en-US" sz="2000" dirty="0">
                <a:latin typeface="Cambria" panose="02040503050406030204" pitchFamily="18" charset="0"/>
              </a:rPr>
            </a:br>
            <a:br>
              <a:rPr lang="en-US" sz="2000" dirty="0">
                <a:latin typeface="Cambria" panose="02040503050406030204" pitchFamily="18" charset="0"/>
              </a:rPr>
            </a:br>
            <a:r>
              <a:rPr lang="en-US" sz="1600" dirty="0">
                <a:latin typeface="Cambria" panose="02040503050406030204" pitchFamily="18" charset="0"/>
              </a:rPr>
              <a:t>Funding support provided by New York City Workforce Development Fund, Robin Hood Foundation, JPMorgan Chase Foundation, New York Community Trust, 21</a:t>
            </a:r>
            <a:r>
              <a:rPr lang="en-US" sz="1600" baseline="30000" dirty="0">
                <a:latin typeface="Cambria" panose="02040503050406030204" pitchFamily="18" charset="0"/>
              </a:rPr>
              <a:t>st</a:t>
            </a:r>
            <a:r>
              <a:rPr lang="en-US" sz="1600" dirty="0">
                <a:latin typeface="Cambria" panose="02040503050406030204" pitchFamily="18" charset="0"/>
              </a:rPr>
              <a:t> Century ILGWU Heritage Fund, and the Consortium for Worker Education</a:t>
            </a:r>
            <a:br>
              <a:rPr lang="en-US" sz="2000" dirty="0">
                <a:latin typeface="Cambria" panose="02040503050406030204" pitchFamily="18" charset="0"/>
              </a:rPr>
            </a:br>
            <a:br>
              <a:rPr lang="en-US" sz="2000" dirty="0">
                <a:latin typeface="Cambria" panose="02040503050406030204" pitchFamily="18" charset="0"/>
              </a:rPr>
            </a:br>
            <a:br>
              <a:rPr lang="en-US" sz="2000" dirty="0">
                <a:latin typeface="Cambria" panose="02040503050406030204" pitchFamily="18" charset="0"/>
              </a:rPr>
            </a:br>
            <a:br>
              <a:rPr lang="en-US" sz="2000" dirty="0">
                <a:latin typeface="Cambria" panose="02040503050406030204" pitchFamily="18" charset="0"/>
              </a:rPr>
            </a:br>
            <a:endParaRPr lang="en-US" sz="2000" i="1" dirty="0">
              <a:latin typeface="Cambria" panose="02040503050406030204" pitchFamily="18" charset="0"/>
            </a:endParaRPr>
          </a:p>
        </p:txBody>
      </p:sp>
      <p:sp>
        <p:nvSpPr>
          <p:cNvPr id="3" name="Subtitle 2">
            <a:extLst>
              <a:ext uri="{FF2B5EF4-FFF2-40B4-BE49-F238E27FC236}">
                <a16:creationId xmlns:a16="http://schemas.microsoft.com/office/drawing/2014/main" id="{77E3C619-CF38-4A7A-BDFC-47211207153A}"/>
              </a:ext>
            </a:extLst>
          </p:cNvPr>
          <p:cNvSpPr>
            <a:spLocks noGrp="1"/>
          </p:cNvSpPr>
          <p:nvPr>
            <p:ph type="subTitle" idx="1"/>
          </p:nvPr>
        </p:nvSpPr>
        <p:spPr>
          <a:xfrm flipH="1">
            <a:off x="304800" y="4114800"/>
            <a:ext cx="159303" cy="45719"/>
          </a:xfrm>
        </p:spPr>
        <p:txBody>
          <a:bodyPr anchor="t">
            <a:normAutofit fontScale="25000" lnSpcReduction="20000"/>
          </a:bodyPr>
          <a:lstStyle/>
          <a:p>
            <a:pPr algn="r"/>
            <a:endParaRPr lang="en-US" sz="1700" dirty="0">
              <a:solidFill>
                <a:srgbClr val="FFFFFF"/>
              </a:solidFill>
            </a:endParaRPr>
          </a:p>
          <a:p>
            <a:pPr algn="r">
              <a:lnSpc>
                <a:spcPct val="110000"/>
              </a:lnSpc>
            </a:pPr>
            <a:r>
              <a:rPr lang="en-US" sz="1700" dirty="0">
                <a:solidFill>
                  <a:srgbClr val="FFFFFF"/>
                </a:solidFill>
              </a:rPr>
              <a:t>James A. Parrott, PhD   </a:t>
            </a:r>
          </a:p>
          <a:p>
            <a:pPr algn="r">
              <a:lnSpc>
                <a:spcPct val="110000"/>
              </a:lnSpc>
            </a:pPr>
            <a:r>
              <a:rPr lang="en-US" sz="1700" dirty="0">
                <a:solidFill>
                  <a:srgbClr val="FFFFFF"/>
                </a:solidFill>
              </a:rPr>
              <a:t>Director of Economic and Fiscal Policies</a:t>
            </a:r>
          </a:p>
          <a:p>
            <a:pPr algn="r">
              <a:lnSpc>
                <a:spcPct val="110000"/>
              </a:lnSpc>
            </a:pPr>
            <a:r>
              <a:rPr lang="en-US" sz="1700" dirty="0">
                <a:solidFill>
                  <a:srgbClr val="FFFFFF"/>
                </a:solidFill>
              </a:rPr>
              <a:t>Center for New York City Affairs</a:t>
            </a:r>
          </a:p>
          <a:p>
            <a:pPr algn="r">
              <a:lnSpc>
                <a:spcPct val="110000"/>
              </a:lnSpc>
            </a:pPr>
            <a:r>
              <a:rPr lang="en-US" sz="1700" dirty="0">
                <a:solidFill>
                  <a:srgbClr val="FFFFFF"/>
                </a:solidFill>
              </a:rPr>
              <a:t>New School University</a:t>
            </a:r>
          </a:p>
          <a:p>
            <a:pPr algn="r">
              <a:lnSpc>
                <a:spcPct val="110000"/>
              </a:lnSpc>
            </a:pPr>
            <a:r>
              <a:rPr lang="en-US" sz="1700" dirty="0">
                <a:solidFill>
                  <a:srgbClr val="FFFFFF"/>
                </a:solidFill>
              </a:rPr>
              <a:t>JamesParrott@newschool.edu</a:t>
            </a:r>
          </a:p>
        </p:txBody>
      </p:sp>
    </p:spTree>
    <p:extLst>
      <p:ext uri="{BB962C8B-B14F-4D97-AF65-F5344CB8AC3E}">
        <p14:creationId xmlns:p14="http://schemas.microsoft.com/office/powerpoint/2010/main" val="219857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1110E-730A-4379-A1EB-8792182715E8}"/>
              </a:ext>
            </a:extLst>
          </p:cNvPr>
          <p:cNvSpPr>
            <a:spLocks noGrp="1"/>
          </p:cNvSpPr>
          <p:nvPr>
            <p:ph type="title"/>
          </p:nvPr>
        </p:nvSpPr>
        <p:spPr>
          <a:solidFill>
            <a:srgbClr val="FF0000"/>
          </a:solidFill>
        </p:spPr>
        <p:txBody>
          <a:bodyPr>
            <a:normAutofit fontScale="90000"/>
          </a:bodyPr>
          <a:lstStyle/>
          <a:p>
            <a:r>
              <a:rPr lang="en-US" sz="3600" dirty="0">
                <a:solidFill>
                  <a:schemeClr val="bg1"/>
                </a:solidFill>
              </a:rPr>
              <a:t>CNYCA’s Covid-19 Economic Recovery Project</a:t>
            </a:r>
          </a:p>
        </p:txBody>
      </p:sp>
      <p:sp>
        <p:nvSpPr>
          <p:cNvPr id="3" name="Content Placeholder 2">
            <a:extLst>
              <a:ext uri="{FF2B5EF4-FFF2-40B4-BE49-F238E27FC236}">
                <a16:creationId xmlns:a16="http://schemas.microsoft.com/office/drawing/2014/main" id="{F5E1A557-0605-42BA-804E-6AD58B2C0EA0}"/>
              </a:ext>
            </a:extLst>
          </p:cNvPr>
          <p:cNvSpPr>
            <a:spLocks noGrp="1"/>
          </p:cNvSpPr>
          <p:nvPr>
            <p:ph idx="1"/>
          </p:nvPr>
        </p:nvSpPr>
        <p:spPr>
          <a:xfrm>
            <a:off x="457200" y="1600200"/>
            <a:ext cx="8229600" cy="4525963"/>
          </a:xfrm>
        </p:spPr>
        <p:txBody>
          <a:bodyPr>
            <a:normAutofit/>
          </a:bodyPr>
          <a:lstStyle/>
          <a:p>
            <a:pPr marL="0" indent="0">
              <a:buNone/>
            </a:pPr>
            <a:r>
              <a:rPr lang="en-US" sz="1600" dirty="0">
                <a:hlinkClick r:id="rId2"/>
              </a:rPr>
              <a:t>http://www.centernyc.org/covid19-economic-impact</a:t>
            </a:r>
            <a:r>
              <a:rPr lang="en-US" sz="1600" dirty="0"/>
              <a:t> for all reports, updates, news coverage, presentations</a:t>
            </a:r>
          </a:p>
          <a:p>
            <a:endParaRPr lang="en-US" sz="1600" dirty="0"/>
          </a:p>
          <a:p>
            <a:pPr marL="0" indent="0">
              <a:buNone/>
            </a:pPr>
            <a:r>
              <a:rPr lang="en-US" sz="1600" dirty="0"/>
              <a:t>Bi-weekly Economic Updates in NYC Employment and Training Coalition’s Workforce Weekly (</a:t>
            </a:r>
            <a:r>
              <a:rPr lang="en-US" sz="1600" dirty="0">
                <a:hlinkClick r:id="rId3"/>
              </a:rPr>
              <a:t>https://nycetc.org/category/covid-19-economic-update/</a:t>
            </a:r>
            <a:r>
              <a:rPr lang="en-US" sz="1600" dirty="0"/>
              <a:t>) and on the Center’s Covid-19 webpage</a:t>
            </a:r>
          </a:p>
          <a:p>
            <a:pPr marL="0" indent="0">
              <a:buNone/>
            </a:pPr>
            <a:endParaRPr lang="en-US" sz="1600" dirty="0"/>
          </a:p>
          <a:p>
            <a:pPr marL="0" indent="0">
              <a:buNone/>
            </a:pPr>
            <a:r>
              <a:rPr lang="en-US" sz="1600" dirty="0"/>
              <a:t>Recent report on Hospitality sector: </a:t>
            </a:r>
            <a:r>
              <a:rPr lang="en-US" sz="1600" dirty="0">
                <a:hlinkClick r:id="rId4"/>
              </a:rPr>
              <a:t>http://www.centernyc.org/reports-briefs/hospitality-sector-in-the-wake-of-covid-19</a:t>
            </a:r>
            <a:r>
              <a:rPr lang="en-US" sz="1600" dirty="0"/>
              <a:t>     </a:t>
            </a:r>
          </a:p>
          <a:p>
            <a:pPr marL="0" indent="0">
              <a:buNone/>
            </a:pPr>
            <a:endParaRPr lang="en-US" sz="1600" dirty="0"/>
          </a:p>
          <a:p>
            <a:pPr marL="0" indent="0">
              <a:buNone/>
            </a:pPr>
            <a:r>
              <a:rPr lang="en-US" sz="1600" dirty="0"/>
              <a:t>Recent report with WPTI on the implications of the digital transformation for the workforce field: </a:t>
            </a:r>
            <a:r>
              <a:rPr lang="en-US" sz="1600" dirty="0">
                <a:hlinkClick r:id="rId5"/>
              </a:rPr>
              <a:t>http://www.centernyc.org/reports-briefs/post-covid-workforce-development-jpyl8-7dsnr</a:t>
            </a:r>
            <a:endParaRPr lang="en-US" sz="1600" dirty="0"/>
          </a:p>
          <a:p>
            <a:endParaRPr lang="en-US" sz="1400" dirty="0"/>
          </a:p>
          <a:p>
            <a:pPr marL="0" indent="0">
              <a:buNone/>
            </a:pPr>
            <a:endParaRPr lang="en-US" sz="1400" dirty="0"/>
          </a:p>
        </p:txBody>
      </p:sp>
      <p:sp>
        <p:nvSpPr>
          <p:cNvPr id="4" name="Footer Placeholder 3">
            <a:extLst>
              <a:ext uri="{FF2B5EF4-FFF2-40B4-BE49-F238E27FC236}">
                <a16:creationId xmlns:a16="http://schemas.microsoft.com/office/drawing/2014/main" id="{386E7071-777F-4834-94E6-ECD9942BD765}"/>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02E160A9-DD9A-49A2-9791-9D5F044267DE}"/>
              </a:ext>
            </a:extLst>
          </p:cNvPr>
          <p:cNvSpPr>
            <a:spLocks noGrp="1"/>
          </p:cNvSpPr>
          <p:nvPr>
            <p:ph type="sldNum" sz="quarter" idx="12"/>
          </p:nvPr>
        </p:nvSpPr>
        <p:spPr/>
        <p:txBody>
          <a:bodyPr/>
          <a:lstStyle/>
          <a:p>
            <a:fld id="{B330FB8B-015B-4BB6-AD14-7BEA45E4DF49}" type="slidenum">
              <a:rPr lang="en-US" smtClean="0"/>
              <a:t>10</a:t>
            </a:fld>
            <a:endParaRPr lang="en-US"/>
          </a:p>
        </p:txBody>
      </p:sp>
      <p:sp>
        <p:nvSpPr>
          <p:cNvPr id="8" name="AutoShape 4" descr="https://images.squarespace-cdn.com/content/v1/53ee4f0be4b015b9c3690d84/1631759554119-MZOGIHTP0XC371703UXU/Sept172021_Report.png?format=1000w">
            <a:extLst>
              <a:ext uri="{FF2B5EF4-FFF2-40B4-BE49-F238E27FC236}">
                <a16:creationId xmlns:a16="http://schemas.microsoft.com/office/drawing/2014/main" id="{1CA20FE4-F303-4B16-8D8E-9D8DFD1779CD}"/>
              </a:ext>
            </a:extLst>
          </p:cNvPr>
          <p:cNvSpPr>
            <a:spLocks noChangeAspect="1" noChangeArrowheads="1"/>
          </p:cNvSpPr>
          <p:nvPr/>
        </p:nvSpPr>
        <p:spPr bwMode="auto">
          <a:xfrm>
            <a:off x="4572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04781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BECACB72-3535-4C1F-B618-F4CBD214F4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568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76B4FE3-5E18-4F08-B3C6-8775B1CFB685}"/>
              </a:ext>
            </a:extLst>
          </p:cNvPr>
          <p:cNvSpPr>
            <a:spLocks noGrp="1"/>
          </p:cNvSpPr>
          <p:nvPr>
            <p:ph type="title"/>
          </p:nvPr>
        </p:nvSpPr>
        <p:spPr>
          <a:xfrm>
            <a:off x="445465" y="581891"/>
            <a:ext cx="2828257" cy="3740727"/>
          </a:xfrm>
        </p:spPr>
        <p:txBody>
          <a:bodyPr vert="horz" lIns="91440" tIns="45720" rIns="91440" bIns="45720" rtlCol="0" anchor="b">
            <a:normAutofit/>
          </a:bodyPr>
          <a:lstStyle/>
          <a:p>
            <a:r>
              <a:rPr lang="en-US" sz="1900" kern="1200">
                <a:solidFill>
                  <a:schemeClr val="bg1"/>
                </a:solidFill>
                <a:latin typeface="+mj-lt"/>
                <a:ea typeface="+mj-ea"/>
                <a:cs typeface="+mj-cs"/>
              </a:rPr>
              <a:t>Thank you.</a:t>
            </a:r>
            <a:br>
              <a:rPr lang="en-US" sz="1900" kern="1200">
                <a:solidFill>
                  <a:schemeClr val="bg1"/>
                </a:solidFill>
                <a:latin typeface="+mj-lt"/>
                <a:ea typeface="+mj-ea"/>
                <a:cs typeface="+mj-cs"/>
              </a:rPr>
            </a:br>
            <a:br>
              <a:rPr lang="en-US" sz="1900" kern="1200">
                <a:solidFill>
                  <a:schemeClr val="bg1"/>
                </a:solidFill>
                <a:latin typeface="+mj-lt"/>
                <a:ea typeface="+mj-ea"/>
                <a:cs typeface="+mj-cs"/>
              </a:rPr>
            </a:br>
            <a:r>
              <a:rPr lang="en-US" sz="1900" kern="1200">
                <a:solidFill>
                  <a:schemeClr val="bg1"/>
                </a:solidFill>
                <a:latin typeface="+mj-lt"/>
                <a:ea typeface="+mj-ea"/>
                <a:cs typeface="+mj-cs"/>
              </a:rPr>
              <a:t>James Parrott</a:t>
            </a:r>
            <a:br>
              <a:rPr lang="en-US" sz="1900" kern="1200">
                <a:solidFill>
                  <a:schemeClr val="bg1"/>
                </a:solidFill>
                <a:latin typeface="+mj-lt"/>
                <a:ea typeface="+mj-ea"/>
                <a:cs typeface="+mj-cs"/>
              </a:rPr>
            </a:br>
            <a:r>
              <a:rPr lang="en-US" sz="1900" kern="1200">
                <a:solidFill>
                  <a:schemeClr val="bg1"/>
                </a:solidFill>
                <a:latin typeface="+mj-lt"/>
                <a:ea typeface="+mj-ea"/>
                <a:cs typeface="+mj-cs"/>
              </a:rPr>
              <a:t>Center for New York City Affairs</a:t>
            </a:r>
            <a:br>
              <a:rPr lang="en-US" sz="1900" kern="1200">
                <a:solidFill>
                  <a:schemeClr val="bg1"/>
                </a:solidFill>
                <a:latin typeface="+mj-lt"/>
                <a:ea typeface="+mj-ea"/>
                <a:cs typeface="+mj-cs"/>
              </a:rPr>
            </a:br>
            <a:r>
              <a:rPr lang="en-US" sz="1900" kern="1200">
                <a:solidFill>
                  <a:schemeClr val="bg1"/>
                </a:solidFill>
                <a:latin typeface="+mj-lt"/>
                <a:ea typeface="+mj-ea"/>
                <a:cs typeface="+mj-cs"/>
              </a:rPr>
              <a:t>The New School</a:t>
            </a:r>
            <a:br>
              <a:rPr lang="en-US" sz="1900" kern="1200">
                <a:solidFill>
                  <a:schemeClr val="bg1"/>
                </a:solidFill>
                <a:latin typeface="+mj-lt"/>
                <a:ea typeface="+mj-ea"/>
                <a:cs typeface="+mj-cs"/>
              </a:rPr>
            </a:br>
            <a:r>
              <a:rPr lang="en-US" sz="1900" kern="1200">
                <a:solidFill>
                  <a:schemeClr val="bg1"/>
                </a:solidFill>
                <a:latin typeface="+mj-lt"/>
                <a:ea typeface="+mj-ea"/>
                <a:cs typeface="+mj-cs"/>
              </a:rPr>
              <a:t>ParrottJ@newschool.edu</a:t>
            </a:r>
            <a:br>
              <a:rPr lang="en-US" sz="1900" kern="1200">
                <a:solidFill>
                  <a:schemeClr val="bg1"/>
                </a:solidFill>
                <a:latin typeface="+mj-lt"/>
                <a:ea typeface="+mj-ea"/>
                <a:cs typeface="+mj-cs"/>
              </a:rPr>
            </a:br>
            <a:endParaRPr lang="en-US" sz="1900" kern="1200">
              <a:solidFill>
                <a:schemeClr val="bg1"/>
              </a:solidFill>
              <a:latin typeface="+mj-lt"/>
              <a:ea typeface="+mj-ea"/>
              <a:cs typeface="+mj-cs"/>
            </a:endParaRPr>
          </a:p>
        </p:txBody>
      </p:sp>
      <p:pic>
        <p:nvPicPr>
          <p:cNvPr id="6" name="Picture 5" descr="A close up of a logo&#10;&#10;Description generated with very high confidence">
            <a:extLst>
              <a:ext uri="{FF2B5EF4-FFF2-40B4-BE49-F238E27FC236}">
                <a16:creationId xmlns:a16="http://schemas.microsoft.com/office/drawing/2014/main" id="{716DF4C6-8349-4F8E-B170-373C693201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2270" y="2421016"/>
            <a:ext cx="4411246" cy="1885807"/>
          </a:xfrm>
          <a:prstGeom prst="rect">
            <a:avLst/>
          </a:prstGeom>
        </p:spPr>
      </p:pic>
      <p:sp>
        <p:nvSpPr>
          <p:cNvPr id="4" name="Slide Number Placeholder 3">
            <a:extLst>
              <a:ext uri="{FF2B5EF4-FFF2-40B4-BE49-F238E27FC236}">
                <a16:creationId xmlns:a16="http://schemas.microsoft.com/office/drawing/2014/main" id="{73190F72-A35E-4FA9-B812-E2C85BB060E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a:spcAft>
                <a:spcPts val="600"/>
              </a:spcAft>
            </a:pPr>
            <a:fld id="{95753DFF-8885-4DF9-B834-09ADC70E4708}" type="slidenum">
              <a:rPr lang="en-US" sz="1200"/>
              <a:pPr>
                <a:spcAft>
                  <a:spcPts val="600"/>
                </a:spcAft>
              </a:pPr>
              <a:t>11</a:t>
            </a:fld>
            <a:endParaRPr lang="en-US" sz="1200"/>
          </a:p>
        </p:txBody>
      </p:sp>
      <p:sp>
        <p:nvSpPr>
          <p:cNvPr id="7" name="TextBox 6">
            <a:extLst>
              <a:ext uri="{FF2B5EF4-FFF2-40B4-BE49-F238E27FC236}">
                <a16:creationId xmlns:a16="http://schemas.microsoft.com/office/drawing/2014/main" id="{984582DF-D5D4-44D2-8C90-E2C903767502}"/>
              </a:ext>
            </a:extLst>
          </p:cNvPr>
          <p:cNvSpPr txBox="1"/>
          <p:nvPr/>
        </p:nvSpPr>
        <p:spPr>
          <a:xfrm>
            <a:off x="436903" y="4419600"/>
            <a:ext cx="2209800" cy="369332"/>
          </a:xfrm>
          <a:prstGeom prst="rect">
            <a:avLst/>
          </a:prstGeom>
          <a:noFill/>
        </p:spPr>
        <p:txBody>
          <a:bodyPr wrap="square" rtlCol="0">
            <a:spAutoFit/>
          </a:bodyPr>
          <a:lstStyle/>
          <a:p>
            <a:r>
              <a:rPr lang="en-US" b="1" dirty="0"/>
              <a:t>www.CenterNYC.org</a:t>
            </a:r>
          </a:p>
        </p:txBody>
      </p:sp>
    </p:spTree>
    <p:extLst>
      <p:ext uri="{BB962C8B-B14F-4D97-AF65-F5344CB8AC3E}">
        <p14:creationId xmlns:p14="http://schemas.microsoft.com/office/powerpoint/2010/main" val="313813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D7A66E-0993-4EE0-84EB-3C379D4DDDD0}"/>
              </a:ext>
            </a:extLst>
          </p:cNvPr>
          <p:cNvSpPr>
            <a:spLocks noGrp="1"/>
          </p:cNvSpPr>
          <p:nvPr>
            <p:ph type="title"/>
          </p:nvPr>
        </p:nvSpPr>
        <p:spPr>
          <a:xfrm>
            <a:off x="628650" y="381001"/>
            <a:ext cx="7886700" cy="990599"/>
          </a:xfrm>
        </p:spPr>
        <p:txBody>
          <a:bodyPr>
            <a:normAutofit fontScale="90000"/>
          </a:bodyPr>
          <a:lstStyle/>
          <a:p>
            <a:r>
              <a:rPr lang="en-US" sz="4000" dirty="0">
                <a:solidFill>
                  <a:srgbClr val="FFFFFF"/>
                </a:solidFill>
              </a:rPr>
              <a:t>Overview</a:t>
            </a:r>
            <a:br>
              <a:rPr lang="en-US" sz="4000" dirty="0">
                <a:solidFill>
                  <a:srgbClr val="FFFFFF"/>
                </a:solidFill>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4731EDCD-1FA5-4FD9-9E30-D85EF50B1596}"/>
              </a:ext>
            </a:extLst>
          </p:cNvPr>
          <p:cNvSpPr>
            <a:spLocks noGrp="1"/>
          </p:cNvSpPr>
          <p:nvPr>
            <p:ph idx="1"/>
          </p:nvPr>
        </p:nvSpPr>
        <p:spPr>
          <a:xfrm>
            <a:off x="381000" y="2133600"/>
            <a:ext cx="8382000" cy="4043362"/>
          </a:xfrm>
        </p:spPr>
        <p:txBody>
          <a:bodyPr>
            <a:normAutofit lnSpcReduction="10000"/>
          </a:bodyPr>
          <a:lstStyle/>
          <a:p>
            <a:r>
              <a:rPr lang="en-US" sz="2800" dirty="0"/>
              <a:t>Getting the first ½ million jobs back was the easy part—the other ½ million will be much harder.</a:t>
            </a:r>
          </a:p>
          <a:p>
            <a:r>
              <a:rPr lang="en-US" sz="2800" dirty="0"/>
              <a:t>NYC job loss much greater than the nation’s overall.</a:t>
            </a:r>
          </a:p>
          <a:p>
            <a:r>
              <a:rPr lang="en-US" sz="2800" dirty="0"/>
              <a:t>Recognize and respond to the unprecedented scale of the unemployment crisis with approaches to “build back better.”</a:t>
            </a:r>
          </a:p>
          <a:p>
            <a:r>
              <a:rPr lang="en-US" sz="2800" dirty="0"/>
              <a:t>New York City and State have considerable Federal resources and rebounding tax revenues—lack of funding isn’t the constraint it usually is.</a:t>
            </a:r>
          </a:p>
        </p:txBody>
      </p:sp>
      <p:sp>
        <p:nvSpPr>
          <p:cNvPr id="4" name="Footer Placeholder 3">
            <a:extLst>
              <a:ext uri="{FF2B5EF4-FFF2-40B4-BE49-F238E27FC236}">
                <a16:creationId xmlns:a16="http://schemas.microsoft.com/office/drawing/2014/main" id="{42121C27-205E-4736-B9FB-A56A47BA8F69}"/>
              </a:ext>
            </a:extLst>
          </p:cNvPr>
          <p:cNvSpPr>
            <a:spLocks noGrp="1"/>
          </p:cNvSpPr>
          <p:nvPr>
            <p:ph type="ftr" sz="quarter" idx="11"/>
          </p:nvPr>
        </p:nvSpPr>
        <p:spPr>
          <a:xfrm>
            <a:off x="3028950" y="6356350"/>
            <a:ext cx="3086100" cy="365125"/>
          </a:xfrm>
        </p:spPr>
        <p:txBody>
          <a:bodyPr>
            <a:normAutofit/>
          </a:bodyPr>
          <a:lstStyle/>
          <a:p>
            <a:pPr>
              <a:spcAft>
                <a:spcPts val="600"/>
              </a:spcAft>
            </a:pPr>
            <a:r>
              <a:rPr lang="en-US"/>
              <a:t>Center for New York City Affairs</a:t>
            </a:r>
          </a:p>
        </p:txBody>
      </p:sp>
      <p:sp>
        <p:nvSpPr>
          <p:cNvPr id="5" name="Slide Number Placeholder 4">
            <a:extLst>
              <a:ext uri="{FF2B5EF4-FFF2-40B4-BE49-F238E27FC236}">
                <a16:creationId xmlns:a16="http://schemas.microsoft.com/office/drawing/2014/main" id="{80A3FA30-F7E9-4F99-B0A1-54774FD09B59}"/>
              </a:ext>
            </a:extLst>
          </p:cNvPr>
          <p:cNvSpPr>
            <a:spLocks noGrp="1"/>
          </p:cNvSpPr>
          <p:nvPr>
            <p:ph type="sldNum" sz="quarter" idx="12"/>
          </p:nvPr>
        </p:nvSpPr>
        <p:spPr>
          <a:xfrm>
            <a:off x="6457950" y="6356350"/>
            <a:ext cx="2057400" cy="365125"/>
          </a:xfrm>
        </p:spPr>
        <p:txBody>
          <a:bodyPr>
            <a:normAutofit/>
          </a:bodyPr>
          <a:lstStyle/>
          <a:p>
            <a:pPr>
              <a:spcAft>
                <a:spcPts val="600"/>
              </a:spcAft>
            </a:pPr>
            <a:fld id="{B330FB8B-015B-4BB6-AD14-7BEA45E4DF49}" type="slidenum">
              <a:rPr lang="en-US" smtClean="0"/>
              <a:pPr>
                <a:spcAft>
                  <a:spcPts val="600"/>
                </a:spcAft>
              </a:pPr>
              <a:t>2</a:t>
            </a:fld>
            <a:endParaRPr lang="en-US"/>
          </a:p>
        </p:txBody>
      </p:sp>
    </p:spTree>
    <p:extLst>
      <p:ext uri="{BB962C8B-B14F-4D97-AF65-F5344CB8AC3E}">
        <p14:creationId xmlns:p14="http://schemas.microsoft.com/office/powerpoint/2010/main" val="2379118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93651C-6D65-4CB6-9853-CA79C94F9A9D}"/>
              </a:ext>
            </a:extLst>
          </p:cNvPr>
          <p:cNvSpPr>
            <a:spLocks noGrp="1"/>
          </p:cNvSpPr>
          <p:nvPr>
            <p:ph type="title"/>
          </p:nvPr>
        </p:nvSpPr>
        <p:spPr>
          <a:xfrm>
            <a:off x="756138" y="174032"/>
            <a:ext cx="7631723" cy="1111843"/>
          </a:xfrm>
        </p:spPr>
        <p:txBody>
          <a:bodyPr vert="horz" lIns="91440" tIns="45720" rIns="91440" bIns="45720" rtlCol="0" anchor="ctr">
            <a:normAutofit fontScale="90000"/>
          </a:bodyPr>
          <a:lstStyle/>
          <a:p>
            <a:pPr algn="l">
              <a:lnSpc>
                <a:spcPct val="90000"/>
              </a:lnSpc>
            </a:pPr>
            <a:r>
              <a:rPr lang="en-US" sz="2700" kern="1200" dirty="0">
                <a:latin typeface="+mj-lt"/>
                <a:ea typeface="+mj-ea"/>
                <a:cs typeface="+mj-cs"/>
              </a:rPr>
              <a:t>As of Aug., NYC jobs were 10.1% below Feb. 2020; </a:t>
            </a:r>
            <a:r>
              <a:rPr lang="en-US" sz="2700" dirty="0"/>
              <a:t>more than </a:t>
            </a:r>
            <a:r>
              <a:rPr lang="en-US" sz="2700" kern="1200" dirty="0">
                <a:latin typeface="+mj-lt"/>
                <a:ea typeface="+mj-ea"/>
                <a:cs typeface="+mj-cs"/>
              </a:rPr>
              <a:t>3.5 times the national </a:t>
            </a:r>
            <a:r>
              <a:rPr lang="en-US" sz="2700" dirty="0"/>
              <a:t>2.7</a:t>
            </a:r>
            <a:r>
              <a:rPr lang="en-US" sz="2700" kern="1200" dirty="0">
                <a:latin typeface="+mj-lt"/>
                <a:ea typeface="+mj-ea"/>
                <a:cs typeface="+mj-cs"/>
              </a:rPr>
              <a:t>% drop; NYS hit hardest among large states.</a:t>
            </a:r>
          </a:p>
        </p:txBody>
      </p:sp>
      <p:sp>
        <p:nvSpPr>
          <p:cNvPr id="4" name="Footer Placeholder 3">
            <a:extLst>
              <a:ext uri="{FF2B5EF4-FFF2-40B4-BE49-F238E27FC236}">
                <a16:creationId xmlns:a16="http://schemas.microsoft.com/office/drawing/2014/main" id="{DC1FCF25-9D84-4ECC-AEA1-6B5FFDB5B713}"/>
              </a:ext>
            </a:extLst>
          </p:cNvPr>
          <p:cNvSpPr>
            <a:spLocks noGrp="1"/>
          </p:cNvSpPr>
          <p:nvPr>
            <p:ph type="ftr" sz="quarter" idx="11"/>
          </p:nvPr>
        </p:nvSpPr>
        <p:spPr>
          <a:xfrm>
            <a:off x="3028950" y="6356350"/>
            <a:ext cx="3086100" cy="365125"/>
          </a:xfrm>
        </p:spPr>
        <p:txBody>
          <a:bodyPr vert="horz" lIns="91440" tIns="45720" rIns="91440" bIns="45720" rtlCol="0">
            <a:normAutofit/>
          </a:bodyPr>
          <a:lstStyle/>
          <a:p>
            <a:pPr>
              <a:spcAft>
                <a:spcPts val="600"/>
              </a:spcAft>
            </a:pPr>
            <a:r>
              <a:rPr lang="en-US" kern="1200">
                <a:latin typeface="+mn-lt"/>
                <a:ea typeface="+mn-ea"/>
                <a:cs typeface="+mn-cs"/>
              </a:rPr>
              <a:t>Center for New York City Affairs</a:t>
            </a:r>
          </a:p>
        </p:txBody>
      </p:sp>
      <p:sp>
        <p:nvSpPr>
          <p:cNvPr id="5" name="Slide Number Placeholder 4">
            <a:extLst>
              <a:ext uri="{FF2B5EF4-FFF2-40B4-BE49-F238E27FC236}">
                <a16:creationId xmlns:a16="http://schemas.microsoft.com/office/drawing/2014/main" id="{3D5BF99B-CA2E-4BB5-82E7-4A5DBD7805B1}"/>
              </a:ext>
            </a:extLst>
          </p:cNvPr>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B330FB8B-015B-4BB6-AD14-7BEA45E4DF49}" type="slidenum">
              <a:rPr lang="en-US" smtClean="0"/>
              <a:pPr>
                <a:spcAft>
                  <a:spcPts val="600"/>
                </a:spcAft>
              </a:pPr>
              <a:t>3</a:t>
            </a:fld>
            <a:endParaRPr lang="en-US"/>
          </a:p>
        </p:txBody>
      </p:sp>
      <p:pic>
        <p:nvPicPr>
          <p:cNvPr id="6" name="Picture 5">
            <a:extLst>
              <a:ext uri="{FF2B5EF4-FFF2-40B4-BE49-F238E27FC236}">
                <a16:creationId xmlns:a16="http://schemas.microsoft.com/office/drawing/2014/main" id="{0D1CEA69-A0DA-46CE-A998-17C7C3D890A4}"/>
              </a:ext>
            </a:extLst>
          </p:cNvPr>
          <p:cNvPicPr>
            <a:picLocks noChangeAspect="1"/>
          </p:cNvPicPr>
          <p:nvPr/>
        </p:nvPicPr>
        <p:blipFill>
          <a:blip r:embed="rId2"/>
          <a:stretch>
            <a:fillRect/>
          </a:stretch>
        </p:blipFill>
        <p:spPr>
          <a:xfrm>
            <a:off x="1143001" y="1676400"/>
            <a:ext cx="7010400" cy="4343400"/>
          </a:xfrm>
          <a:prstGeom prst="rect">
            <a:avLst/>
          </a:prstGeom>
        </p:spPr>
      </p:pic>
    </p:spTree>
    <p:extLst>
      <p:ext uri="{BB962C8B-B14F-4D97-AF65-F5344CB8AC3E}">
        <p14:creationId xmlns:p14="http://schemas.microsoft.com/office/powerpoint/2010/main" val="2329858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A6F84-F12E-4480-8B5B-379E146A1E9D}"/>
              </a:ext>
            </a:extLst>
          </p:cNvPr>
          <p:cNvSpPr>
            <a:spLocks noGrp="1"/>
          </p:cNvSpPr>
          <p:nvPr>
            <p:ph type="title"/>
          </p:nvPr>
        </p:nvSpPr>
        <p:spPr>
          <a:xfrm>
            <a:off x="457200" y="274639"/>
            <a:ext cx="7848600" cy="639762"/>
          </a:xfrm>
        </p:spPr>
        <p:txBody>
          <a:bodyPr>
            <a:normAutofit fontScale="90000"/>
          </a:bodyPr>
          <a:lstStyle/>
          <a:p>
            <a:pPr algn="l"/>
            <a:r>
              <a:rPr lang="en-US" sz="2300" dirty="0"/>
              <a:t>As of Aug., NYC still down 485,000 private payroll jobs since Feb. 2020; only 47% of lost priv. jobs have been regained (vs. 90% in rest of U.S.)</a:t>
            </a:r>
          </a:p>
        </p:txBody>
      </p:sp>
      <p:sp>
        <p:nvSpPr>
          <p:cNvPr id="4" name="Footer Placeholder 3">
            <a:extLst>
              <a:ext uri="{FF2B5EF4-FFF2-40B4-BE49-F238E27FC236}">
                <a16:creationId xmlns:a16="http://schemas.microsoft.com/office/drawing/2014/main" id="{E4CD7BE7-6327-40FF-B431-74E914A2219C}"/>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A024D407-4B6B-4CE4-B0DF-D0B668183C25}"/>
              </a:ext>
            </a:extLst>
          </p:cNvPr>
          <p:cNvSpPr>
            <a:spLocks noGrp="1"/>
          </p:cNvSpPr>
          <p:nvPr>
            <p:ph type="sldNum" sz="quarter" idx="12"/>
          </p:nvPr>
        </p:nvSpPr>
        <p:spPr/>
        <p:txBody>
          <a:bodyPr/>
          <a:lstStyle/>
          <a:p>
            <a:fld id="{B330FB8B-015B-4BB6-AD14-7BEA45E4DF49}" type="slidenum">
              <a:rPr lang="en-US" smtClean="0"/>
              <a:t>4</a:t>
            </a:fld>
            <a:endParaRPr lang="en-US"/>
          </a:p>
        </p:txBody>
      </p:sp>
      <p:pic>
        <p:nvPicPr>
          <p:cNvPr id="10" name="Content Placeholder 9">
            <a:extLst>
              <a:ext uri="{FF2B5EF4-FFF2-40B4-BE49-F238E27FC236}">
                <a16:creationId xmlns:a16="http://schemas.microsoft.com/office/drawing/2014/main" id="{3E3EA5BB-18CD-465F-A7BD-F99477356674}"/>
              </a:ext>
            </a:extLst>
          </p:cNvPr>
          <p:cNvPicPr>
            <a:picLocks noGrp="1" noChangeAspect="1"/>
          </p:cNvPicPr>
          <p:nvPr>
            <p:ph idx="1"/>
          </p:nvPr>
        </p:nvPicPr>
        <p:blipFill>
          <a:blip r:embed="rId2"/>
          <a:stretch>
            <a:fillRect/>
          </a:stretch>
        </p:blipFill>
        <p:spPr>
          <a:xfrm>
            <a:off x="719603" y="1143794"/>
            <a:ext cx="7704793" cy="4983163"/>
          </a:xfrm>
          <a:prstGeom prst="rect">
            <a:avLst/>
          </a:prstGeom>
        </p:spPr>
      </p:pic>
    </p:spTree>
    <p:extLst>
      <p:ext uri="{BB962C8B-B14F-4D97-AF65-F5344CB8AC3E}">
        <p14:creationId xmlns:p14="http://schemas.microsoft.com/office/powerpoint/2010/main" val="316366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C378D-430F-4FD1-B296-BE53E716326F}"/>
              </a:ext>
            </a:extLst>
          </p:cNvPr>
          <p:cNvSpPr>
            <a:spLocks noGrp="1"/>
          </p:cNvSpPr>
          <p:nvPr>
            <p:ph type="title"/>
          </p:nvPr>
        </p:nvSpPr>
        <p:spPr/>
        <p:txBody>
          <a:bodyPr>
            <a:normAutofit fontScale="90000"/>
          </a:bodyPr>
          <a:lstStyle/>
          <a:p>
            <a:pPr algn="l"/>
            <a:br>
              <a:rPr lang="en-US" sz="2800" dirty="0"/>
            </a:br>
            <a:r>
              <a:rPr lang="en-US" sz="2800" dirty="0"/>
              <a:t>Workers of color are 75% of those losing jobs citywide; this chart shows likelihood of losing job compared to the average</a:t>
            </a:r>
          </a:p>
        </p:txBody>
      </p:sp>
      <p:pic>
        <p:nvPicPr>
          <p:cNvPr id="6" name="Content Placeholder 5">
            <a:extLst>
              <a:ext uri="{FF2B5EF4-FFF2-40B4-BE49-F238E27FC236}">
                <a16:creationId xmlns:a16="http://schemas.microsoft.com/office/drawing/2014/main" id="{93909A73-9902-43F8-A3D1-0150558E2F2E}"/>
              </a:ext>
            </a:extLst>
          </p:cNvPr>
          <p:cNvPicPr>
            <a:picLocks noGrp="1" noChangeAspect="1"/>
          </p:cNvPicPr>
          <p:nvPr>
            <p:ph idx="1"/>
          </p:nvPr>
        </p:nvPicPr>
        <p:blipFill>
          <a:blip r:embed="rId2"/>
          <a:stretch>
            <a:fillRect/>
          </a:stretch>
        </p:blipFill>
        <p:spPr>
          <a:xfrm>
            <a:off x="410906" y="1676399"/>
            <a:ext cx="7666294" cy="4485745"/>
          </a:xfrm>
          <a:prstGeom prst="rect">
            <a:avLst/>
          </a:prstGeom>
        </p:spPr>
      </p:pic>
      <p:sp>
        <p:nvSpPr>
          <p:cNvPr id="4" name="Footer Placeholder 3">
            <a:extLst>
              <a:ext uri="{FF2B5EF4-FFF2-40B4-BE49-F238E27FC236}">
                <a16:creationId xmlns:a16="http://schemas.microsoft.com/office/drawing/2014/main" id="{4C423838-B07E-4246-9B55-D3E59B00D58A}"/>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A5970D40-4B07-4B33-91C6-CDACBB3E9445}"/>
              </a:ext>
            </a:extLst>
          </p:cNvPr>
          <p:cNvSpPr>
            <a:spLocks noGrp="1"/>
          </p:cNvSpPr>
          <p:nvPr>
            <p:ph type="sldNum" sz="quarter" idx="12"/>
          </p:nvPr>
        </p:nvSpPr>
        <p:spPr/>
        <p:txBody>
          <a:bodyPr/>
          <a:lstStyle/>
          <a:p>
            <a:fld id="{B330FB8B-015B-4BB6-AD14-7BEA45E4DF49}" type="slidenum">
              <a:rPr lang="en-US" smtClean="0"/>
              <a:t>5</a:t>
            </a:fld>
            <a:endParaRPr lang="en-US"/>
          </a:p>
        </p:txBody>
      </p:sp>
    </p:spTree>
    <p:extLst>
      <p:ext uri="{BB962C8B-B14F-4D97-AF65-F5344CB8AC3E}">
        <p14:creationId xmlns:p14="http://schemas.microsoft.com/office/powerpoint/2010/main" val="37584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6B66-C6C6-4E3A-AE41-F102571863F9}"/>
              </a:ext>
            </a:extLst>
          </p:cNvPr>
          <p:cNvSpPr>
            <a:spLocks noGrp="1"/>
          </p:cNvSpPr>
          <p:nvPr>
            <p:ph type="title"/>
          </p:nvPr>
        </p:nvSpPr>
        <p:spPr>
          <a:solidFill>
            <a:schemeClr val="accent5"/>
          </a:solidFill>
        </p:spPr>
        <p:txBody>
          <a:bodyPr>
            <a:noAutofit/>
          </a:bodyPr>
          <a:lstStyle/>
          <a:p>
            <a:pPr algn="l"/>
            <a:r>
              <a:rPr lang="en-US" sz="2600" dirty="0">
                <a:solidFill>
                  <a:schemeClr val="bg1"/>
                </a:solidFill>
                <a:latin typeface="+mn-lt"/>
              </a:rPr>
              <a:t>Recognize and respond to the unprecedented scale of the unemployment crisis with approaches to “Build Back Better”</a:t>
            </a:r>
          </a:p>
        </p:txBody>
      </p:sp>
      <p:sp>
        <p:nvSpPr>
          <p:cNvPr id="3" name="Content Placeholder 2">
            <a:extLst>
              <a:ext uri="{FF2B5EF4-FFF2-40B4-BE49-F238E27FC236}">
                <a16:creationId xmlns:a16="http://schemas.microsoft.com/office/drawing/2014/main" id="{5BF49985-59D8-47B7-AC19-4A0710149965}"/>
              </a:ext>
            </a:extLst>
          </p:cNvPr>
          <p:cNvSpPr>
            <a:spLocks noGrp="1"/>
          </p:cNvSpPr>
          <p:nvPr>
            <p:ph idx="1"/>
          </p:nvPr>
        </p:nvSpPr>
        <p:spPr/>
        <p:txBody>
          <a:bodyPr>
            <a:normAutofit/>
          </a:bodyPr>
          <a:lstStyle/>
          <a:p>
            <a:r>
              <a:rPr lang="en-US" sz="2200" dirty="0"/>
              <a:t>Why are workers not returning to their jobs?</a:t>
            </a:r>
          </a:p>
          <a:p>
            <a:endParaRPr lang="en-US" sz="1200" dirty="0"/>
          </a:p>
          <a:p>
            <a:r>
              <a:rPr lang="en-US" sz="2200" dirty="0"/>
              <a:t>Unemployment in Q2 was 26% for young adults (18-24). Factoring in </a:t>
            </a:r>
            <a:r>
              <a:rPr lang="en-US" sz="2200" dirty="0" err="1"/>
              <a:t>invol</a:t>
            </a:r>
            <a:r>
              <a:rPr lang="en-US" sz="2200" dirty="0"/>
              <a:t>. PT </a:t>
            </a:r>
            <a:r>
              <a:rPr lang="en-US" sz="2200" dirty="0" err="1"/>
              <a:t>empl</a:t>
            </a:r>
            <a:r>
              <a:rPr lang="en-US" sz="2200" dirty="0"/>
              <a:t>. and discouraged workers, NYC </a:t>
            </a:r>
            <a:r>
              <a:rPr lang="en-US" sz="2200" u="sng" dirty="0"/>
              <a:t>under-employment</a:t>
            </a:r>
            <a:r>
              <a:rPr lang="en-US" sz="2200" dirty="0"/>
              <a:t> was 13% for White workers, 18% for Blacks, 20% for Latinx and 17% for Asian and other works.</a:t>
            </a:r>
          </a:p>
          <a:p>
            <a:endParaRPr lang="en-US" sz="1200" dirty="0"/>
          </a:p>
          <a:p>
            <a:r>
              <a:rPr lang="en-US" sz="2200" dirty="0"/>
              <a:t>61% of NYC’s unemployed had been jobless for &gt; 6 months in Q2.</a:t>
            </a:r>
          </a:p>
          <a:p>
            <a:endParaRPr lang="en-US" sz="1000" dirty="0"/>
          </a:p>
          <a:p>
            <a:r>
              <a:rPr lang="en-US" sz="2200" dirty="0" err="1"/>
              <a:t>Covid’s</a:t>
            </a:r>
            <a:r>
              <a:rPr lang="en-US" sz="2200" dirty="0"/>
              <a:t> broad economic impact has changed consumer demand and business practices, permanently reshuffling employment demands. Could provide opportunity for workers to trade up to better jobs.</a:t>
            </a:r>
          </a:p>
          <a:p>
            <a:endParaRPr lang="en-US" sz="800" dirty="0"/>
          </a:p>
        </p:txBody>
      </p:sp>
      <p:sp>
        <p:nvSpPr>
          <p:cNvPr id="4" name="Footer Placeholder 3">
            <a:extLst>
              <a:ext uri="{FF2B5EF4-FFF2-40B4-BE49-F238E27FC236}">
                <a16:creationId xmlns:a16="http://schemas.microsoft.com/office/drawing/2014/main" id="{C9C32EC3-2ACE-41FD-AD68-D8826A8AFD15}"/>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4B1D48FA-BFFC-40CF-AE26-568B432D08E5}"/>
              </a:ext>
            </a:extLst>
          </p:cNvPr>
          <p:cNvSpPr>
            <a:spLocks noGrp="1"/>
          </p:cNvSpPr>
          <p:nvPr>
            <p:ph type="sldNum" sz="quarter" idx="12"/>
          </p:nvPr>
        </p:nvSpPr>
        <p:spPr/>
        <p:txBody>
          <a:bodyPr/>
          <a:lstStyle/>
          <a:p>
            <a:fld id="{B330FB8B-015B-4BB6-AD14-7BEA45E4DF49}" type="slidenum">
              <a:rPr lang="en-US" smtClean="0"/>
              <a:t>6</a:t>
            </a:fld>
            <a:endParaRPr lang="en-US"/>
          </a:p>
        </p:txBody>
      </p:sp>
    </p:spTree>
    <p:extLst>
      <p:ext uri="{BB962C8B-B14F-4D97-AF65-F5344CB8AC3E}">
        <p14:creationId xmlns:p14="http://schemas.microsoft.com/office/powerpoint/2010/main" val="3308579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D9A6C-F446-48B1-9B09-B443C8DCD80C}"/>
              </a:ext>
            </a:extLst>
          </p:cNvPr>
          <p:cNvSpPr>
            <a:spLocks noGrp="1"/>
          </p:cNvSpPr>
          <p:nvPr>
            <p:ph type="title"/>
          </p:nvPr>
        </p:nvSpPr>
        <p:spPr/>
        <p:txBody>
          <a:bodyPr>
            <a:normAutofit/>
          </a:bodyPr>
          <a:lstStyle/>
          <a:p>
            <a:pPr algn="l"/>
            <a:r>
              <a:rPr lang="en-US" sz="2400" dirty="0"/>
              <a:t>Following past NYC downturns, Black and Latinx workers faced double-digit unemployment for several years.</a:t>
            </a:r>
          </a:p>
        </p:txBody>
      </p:sp>
      <p:sp>
        <p:nvSpPr>
          <p:cNvPr id="4" name="Footer Placeholder 3">
            <a:extLst>
              <a:ext uri="{FF2B5EF4-FFF2-40B4-BE49-F238E27FC236}">
                <a16:creationId xmlns:a16="http://schemas.microsoft.com/office/drawing/2014/main" id="{086E1B4B-D75C-4BB5-9459-210FD1EAA597}"/>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6236106E-1CBA-4414-B897-637344B11958}"/>
              </a:ext>
            </a:extLst>
          </p:cNvPr>
          <p:cNvSpPr>
            <a:spLocks noGrp="1"/>
          </p:cNvSpPr>
          <p:nvPr>
            <p:ph type="sldNum" sz="quarter" idx="12"/>
          </p:nvPr>
        </p:nvSpPr>
        <p:spPr/>
        <p:txBody>
          <a:bodyPr/>
          <a:lstStyle/>
          <a:p>
            <a:fld id="{B330FB8B-015B-4BB6-AD14-7BEA45E4DF49}" type="slidenum">
              <a:rPr lang="en-US" smtClean="0"/>
              <a:t>7</a:t>
            </a:fld>
            <a:endParaRPr lang="en-US"/>
          </a:p>
        </p:txBody>
      </p:sp>
      <p:pic>
        <p:nvPicPr>
          <p:cNvPr id="8" name="Content Placeholder 7">
            <a:extLst>
              <a:ext uri="{FF2B5EF4-FFF2-40B4-BE49-F238E27FC236}">
                <a16:creationId xmlns:a16="http://schemas.microsoft.com/office/drawing/2014/main" id="{7240ADC6-DED0-45BA-AE5A-3BE43F2C0C3A}"/>
              </a:ext>
            </a:extLst>
          </p:cNvPr>
          <p:cNvPicPr>
            <a:picLocks noGrp="1" noChangeAspect="1"/>
          </p:cNvPicPr>
          <p:nvPr>
            <p:ph idx="1"/>
          </p:nvPr>
        </p:nvPicPr>
        <p:blipFill>
          <a:blip r:embed="rId2"/>
          <a:stretch>
            <a:fillRect/>
          </a:stretch>
        </p:blipFill>
        <p:spPr>
          <a:xfrm>
            <a:off x="939975" y="1417638"/>
            <a:ext cx="7442025" cy="4739481"/>
          </a:xfrm>
          <a:prstGeom prst="rect">
            <a:avLst/>
          </a:prstGeom>
        </p:spPr>
      </p:pic>
    </p:spTree>
    <p:extLst>
      <p:ext uri="{BB962C8B-B14F-4D97-AF65-F5344CB8AC3E}">
        <p14:creationId xmlns:p14="http://schemas.microsoft.com/office/powerpoint/2010/main" val="1092029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76A20-AFD3-4D5C-81EC-31F4A1564E93}"/>
              </a:ext>
            </a:extLst>
          </p:cNvPr>
          <p:cNvSpPr>
            <a:spLocks noGrp="1"/>
          </p:cNvSpPr>
          <p:nvPr>
            <p:ph type="title"/>
          </p:nvPr>
        </p:nvSpPr>
        <p:spPr/>
        <p:txBody>
          <a:bodyPr>
            <a:normAutofit fontScale="90000"/>
          </a:bodyPr>
          <a:lstStyle/>
          <a:p>
            <a:pPr algn="l"/>
            <a:r>
              <a:rPr lang="en-US" sz="2400" dirty="0"/>
              <a:t>While the pandemic is different, for the last 3 downturns, it has taken NYC at least 38 mos. to reach previous peak jobs level, &amp; that (post-Great Recession) was for a &lt; 5% decline (vs. a 20% pandemic drop)</a:t>
            </a:r>
          </a:p>
        </p:txBody>
      </p:sp>
      <p:pic>
        <p:nvPicPr>
          <p:cNvPr id="6" name="Content Placeholder 5">
            <a:extLst>
              <a:ext uri="{FF2B5EF4-FFF2-40B4-BE49-F238E27FC236}">
                <a16:creationId xmlns:a16="http://schemas.microsoft.com/office/drawing/2014/main" id="{73196DF5-5DC0-417F-9A97-477E91630182}"/>
              </a:ext>
            </a:extLst>
          </p:cNvPr>
          <p:cNvPicPr>
            <a:picLocks noGrp="1" noChangeAspect="1"/>
          </p:cNvPicPr>
          <p:nvPr>
            <p:ph idx="1"/>
          </p:nvPr>
        </p:nvPicPr>
        <p:blipFill>
          <a:blip r:embed="rId2"/>
          <a:stretch>
            <a:fillRect/>
          </a:stretch>
        </p:blipFill>
        <p:spPr>
          <a:xfrm>
            <a:off x="914400" y="1600200"/>
            <a:ext cx="7315199" cy="4572000"/>
          </a:xfrm>
          <a:prstGeom prst="rect">
            <a:avLst/>
          </a:prstGeom>
        </p:spPr>
      </p:pic>
      <p:sp>
        <p:nvSpPr>
          <p:cNvPr id="4" name="Footer Placeholder 3">
            <a:extLst>
              <a:ext uri="{FF2B5EF4-FFF2-40B4-BE49-F238E27FC236}">
                <a16:creationId xmlns:a16="http://schemas.microsoft.com/office/drawing/2014/main" id="{37CB8EB6-4C83-49D6-9EB9-5C97A4F25A66}"/>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079DEF79-3D6E-4BC3-8DE1-DCBE8049FA06}"/>
              </a:ext>
            </a:extLst>
          </p:cNvPr>
          <p:cNvSpPr>
            <a:spLocks noGrp="1"/>
          </p:cNvSpPr>
          <p:nvPr>
            <p:ph type="sldNum" sz="quarter" idx="12"/>
          </p:nvPr>
        </p:nvSpPr>
        <p:spPr/>
        <p:txBody>
          <a:bodyPr/>
          <a:lstStyle/>
          <a:p>
            <a:fld id="{B330FB8B-015B-4BB6-AD14-7BEA45E4DF49}" type="slidenum">
              <a:rPr lang="en-US" smtClean="0"/>
              <a:t>8</a:t>
            </a:fld>
            <a:endParaRPr lang="en-US"/>
          </a:p>
        </p:txBody>
      </p:sp>
    </p:spTree>
    <p:extLst>
      <p:ext uri="{BB962C8B-B14F-4D97-AF65-F5344CB8AC3E}">
        <p14:creationId xmlns:p14="http://schemas.microsoft.com/office/powerpoint/2010/main" val="246382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6B66-C6C6-4E3A-AE41-F102571863F9}"/>
              </a:ext>
            </a:extLst>
          </p:cNvPr>
          <p:cNvSpPr>
            <a:spLocks noGrp="1"/>
          </p:cNvSpPr>
          <p:nvPr>
            <p:ph type="title"/>
          </p:nvPr>
        </p:nvSpPr>
        <p:spPr>
          <a:solidFill>
            <a:schemeClr val="accent5"/>
          </a:solidFill>
        </p:spPr>
        <p:txBody>
          <a:bodyPr>
            <a:noAutofit/>
          </a:bodyPr>
          <a:lstStyle/>
          <a:p>
            <a:pPr algn="l"/>
            <a:r>
              <a:rPr lang="en-US" sz="2600" dirty="0">
                <a:solidFill>
                  <a:schemeClr val="bg1"/>
                </a:solidFill>
                <a:latin typeface="+mn-lt"/>
              </a:rPr>
              <a:t>NYC and NYS have considerable Federal resources and rebounding tax revenues—lack of funding isn’t the constraint it usually is</a:t>
            </a:r>
          </a:p>
        </p:txBody>
      </p:sp>
      <p:sp>
        <p:nvSpPr>
          <p:cNvPr id="3" name="Content Placeholder 2">
            <a:extLst>
              <a:ext uri="{FF2B5EF4-FFF2-40B4-BE49-F238E27FC236}">
                <a16:creationId xmlns:a16="http://schemas.microsoft.com/office/drawing/2014/main" id="{5BF49985-59D8-47B7-AC19-4A0710149965}"/>
              </a:ext>
            </a:extLst>
          </p:cNvPr>
          <p:cNvSpPr>
            <a:spLocks noGrp="1"/>
          </p:cNvSpPr>
          <p:nvPr>
            <p:ph idx="1"/>
          </p:nvPr>
        </p:nvSpPr>
        <p:spPr/>
        <p:txBody>
          <a:bodyPr>
            <a:normAutofit/>
          </a:bodyPr>
          <a:lstStyle/>
          <a:p>
            <a:r>
              <a:rPr lang="en-US" sz="2200" dirty="0"/>
              <a:t>NYS $12.75 billion in fiscal relief plus $38 billion in other Federal </a:t>
            </a:r>
            <a:r>
              <a:rPr lang="en-US" sz="2200" dirty="0" err="1"/>
              <a:t>Covid</a:t>
            </a:r>
            <a:r>
              <a:rPr lang="en-US" sz="2200" dirty="0"/>
              <a:t> relief. Fiscal relief funds were rec’d post-budget enactment and NYS apparently is still deciding how to allocate.</a:t>
            </a:r>
          </a:p>
          <a:p>
            <a:pPr marL="0" indent="0">
              <a:buNone/>
            </a:pPr>
            <a:endParaRPr lang="en-US" sz="1100" dirty="0"/>
          </a:p>
          <a:p>
            <a:r>
              <a:rPr lang="en-US" sz="2200" dirty="0"/>
              <a:t>NYC will get $5.9 billion in Federal fiscal relief plus $14 billion in other </a:t>
            </a:r>
            <a:r>
              <a:rPr lang="en-US" sz="2200" dirty="0" err="1"/>
              <a:t>Covid</a:t>
            </a:r>
            <a:r>
              <a:rPr lang="en-US" sz="2200" dirty="0"/>
              <a:t> relief. While the City budgeted $250 million for the Cleanup Corps and $30 million to promote tourism (plus other spending), nearly $1 billion in fiscal relief is spread out over FYs 2023-25, with spending decisions </a:t>
            </a:r>
            <a:r>
              <a:rPr lang="en-US" sz="2200" dirty="0" err="1"/>
              <a:t>tbd</a:t>
            </a:r>
            <a:r>
              <a:rPr lang="en-US" sz="2200" dirty="0"/>
              <a:t> by leaders taking office 2022.</a:t>
            </a:r>
          </a:p>
          <a:p>
            <a:endParaRPr lang="en-US" sz="1100" dirty="0"/>
          </a:p>
          <a:p>
            <a:r>
              <a:rPr lang="en-US" sz="2200" dirty="0"/>
              <a:t>For both City and State, personal and </a:t>
            </a:r>
            <a:r>
              <a:rPr lang="en-US" sz="2200" dirty="0" err="1"/>
              <a:t>bus’n</a:t>
            </a:r>
            <a:r>
              <a:rPr lang="en-US" sz="2200" dirty="0"/>
              <a:t> income tax receipts are running well ahead of forecast levels.</a:t>
            </a:r>
          </a:p>
          <a:p>
            <a:endParaRPr lang="en-US" sz="2400" dirty="0"/>
          </a:p>
          <a:p>
            <a:endParaRPr lang="en-US" sz="800" dirty="0"/>
          </a:p>
        </p:txBody>
      </p:sp>
      <p:sp>
        <p:nvSpPr>
          <p:cNvPr id="4" name="Footer Placeholder 3">
            <a:extLst>
              <a:ext uri="{FF2B5EF4-FFF2-40B4-BE49-F238E27FC236}">
                <a16:creationId xmlns:a16="http://schemas.microsoft.com/office/drawing/2014/main" id="{C9C32EC3-2ACE-41FD-AD68-D8826A8AFD15}"/>
              </a:ext>
            </a:extLst>
          </p:cNvPr>
          <p:cNvSpPr>
            <a:spLocks noGrp="1"/>
          </p:cNvSpPr>
          <p:nvPr>
            <p:ph type="ftr" sz="quarter" idx="11"/>
          </p:nvPr>
        </p:nvSpPr>
        <p:spPr/>
        <p:txBody>
          <a:bodyPr/>
          <a:lstStyle/>
          <a:p>
            <a:r>
              <a:rPr lang="en-US"/>
              <a:t>Center for New York City Affairs</a:t>
            </a:r>
          </a:p>
        </p:txBody>
      </p:sp>
      <p:sp>
        <p:nvSpPr>
          <p:cNvPr id="5" name="Slide Number Placeholder 4">
            <a:extLst>
              <a:ext uri="{FF2B5EF4-FFF2-40B4-BE49-F238E27FC236}">
                <a16:creationId xmlns:a16="http://schemas.microsoft.com/office/drawing/2014/main" id="{4B1D48FA-BFFC-40CF-AE26-568B432D08E5}"/>
              </a:ext>
            </a:extLst>
          </p:cNvPr>
          <p:cNvSpPr>
            <a:spLocks noGrp="1"/>
          </p:cNvSpPr>
          <p:nvPr>
            <p:ph type="sldNum" sz="quarter" idx="12"/>
          </p:nvPr>
        </p:nvSpPr>
        <p:spPr/>
        <p:txBody>
          <a:bodyPr/>
          <a:lstStyle/>
          <a:p>
            <a:fld id="{B330FB8B-015B-4BB6-AD14-7BEA45E4DF49}" type="slidenum">
              <a:rPr lang="en-US" smtClean="0"/>
              <a:t>9</a:t>
            </a:fld>
            <a:endParaRPr lang="en-US"/>
          </a:p>
        </p:txBody>
      </p:sp>
    </p:spTree>
    <p:extLst>
      <p:ext uri="{BB962C8B-B14F-4D97-AF65-F5344CB8AC3E}">
        <p14:creationId xmlns:p14="http://schemas.microsoft.com/office/powerpoint/2010/main" val="3748255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14015</TotalTime>
  <Words>818</Words>
  <Application>Microsoft Office PowerPoint</Application>
  <PresentationFormat>On-screen Show (4:3)</PresentationFormat>
  <Paragraphs>61</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Cambria</vt:lpstr>
      <vt:lpstr>Office Theme</vt:lpstr>
      <vt:lpstr>Office Theme</vt:lpstr>
      <vt:lpstr>     New York City’s unemployment crisis and workforce challenge   James A. Parrott, PhD  Center for New York City Affairs at    The New   School  JamesParrott@newschool.edu  www.centernyc.org  NYC Workforce Funders October 13, 2021  Funding support provided by New York City Workforce Development Fund, Robin Hood Foundation, JPMorgan Chase Foundation, New York Community Trust, 21st Century ILGWU Heritage Fund, and the Consortium for Worker Education    </vt:lpstr>
      <vt:lpstr>Overview </vt:lpstr>
      <vt:lpstr>As of Aug., NYC jobs were 10.1% below Feb. 2020; more than 3.5 times the national 2.7% drop; NYS hit hardest among large states.</vt:lpstr>
      <vt:lpstr>As of Aug., NYC still down 485,000 private payroll jobs since Feb. 2020; only 47% of lost priv. jobs have been regained (vs. 90% in rest of U.S.)</vt:lpstr>
      <vt:lpstr> Workers of color are 75% of those losing jobs citywide; this chart shows likelihood of losing job compared to the average</vt:lpstr>
      <vt:lpstr>Recognize and respond to the unprecedented scale of the unemployment crisis with approaches to “Build Back Better”</vt:lpstr>
      <vt:lpstr>Following past NYC downturns, Black and Latinx workers faced double-digit unemployment for several years.</vt:lpstr>
      <vt:lpstr>While the pandemic is different, for the last 3 downturns, it has taken NYC at least 38 mos. to reach previous peak jobs level, &amp; that (post-Great Recession) was for a &lt; 5% decline (vs. a 20% pandemic drop)</vt:lpstr>
      <vt:lpstr>NYC and NYS have considerable Federal resources and rebounding tax revenues—lack of funding isn’t the constraint it usually is</vt:lpstr>
      <vt:lpstr>CNYCA’s Covid-19 Economic Recovery Project</vt:lpstr>
      <vt:lpstr>Thank you.  James Parrott Center for New York City Affairs The New School ParrottJ@newschool.edu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labor market implications of the Covid-19 impact on NYC’s healthcare industry     James A. Parrott  Center for New York City Affairs at    The New School  JamesParrott@newschool.edu  www.centernyc.org  WPTI Employer Symposium Series—Healthcare, January 19, 2021  Funding support provided by Robin Hood Foundation, JPMorgan Chase Foundation, New York City Workforce Development Fund, New York Community Trust,  21st Century ILGWU Heritage Fund, and Consortium for Worker Education</dc:title>
  <dc:creator>james parrott</dc:creator>
  <cp:lastModifiedBy>James Parrott</cp:lastModifiedBy>
  <cp:revision>235</cp:revision>
  <cp:lastPrinted>2021-10-12T19:07:06Z</cp:lastPrinted>
  <dcterms:created xsi:type="dcterms:W3CDTF">2021-01-18T23:22:05Z</dcterms:created>
  <dcterms:modified xsi:type="dcterms:W3CDTF">2021-10-15T21:58:26Z</dcterms:modified>
</cp:coreProperties>
</file>